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369" r:id="rId2"/>
    <p:sldId id="341" r:id="rId3"/>
    <p:sldId id="333" r:id="rId4"/>
    <p:sldId id="329" r:id="rId5"/>
    <p:sldId id="335" r:id="rId6"/>
    <p:sldId id="355" r:id="rId7"/>
    <p:sldId id="368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72" r:id="rId17"/>
    <p:sldId id="365" r:id="rId18"/>
    <p:sldId id="370" r:id="rId19"/>
    <p:sldId id="366" r:id="rId20"/>
    <p:sldId id="367" r:id="rId21"/>
    <p:sldId id="371" r:id="rId22"/>
    <p:sldId id="35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6"/>
    <a:srgbClr val="2B759F"/>
    <a:srgbClr val="FF3300"/>
    <a:srgbClr val="F1614A"/>
    <a:srgbClr val="EE275C"/>
    <a:srgbClr val="A90B12"/>
    <a:srgbClr val="F36621"/>
    <a:srgbClr val="EE2E2C"/>
    <a:srgbClr val="286CA4"/>
    <a:srgbClr val="298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1" autoAdjust="0"/>
    <p:restoredTop sz="94991"/>
  </p:normalViewPr>
  <p:slideViewPr>
    <p:cSldViewPr snapToGrid="0" showGuides="1">
      <p:cViewPr varScale="1">
        <p:scale>
          <a:sx n="87" d="100"/>
          <a:sy n="87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DF402-D68A-534C-8161-A623E8F06FBA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7C1D5F-AD1E-204F-B679-1FC3E174E2C7}">
      <dgm:prSet phldrT="[Texte]" custT="1"/>
      <dgm:spPr/>
      <dgm:t>
        <a:bodyPr/>
        <a:lstStyle/>
        <a:p>
          <a:r>
            <a:rPr lang="en-GB" sz="5400" noProof="0" dirty="0"/>
            <a:t>Regional approach</a:t>
          </a:r>
        </a:p>
      </dgm:t>
    </dgm:pt>
    <dgm:pt modelId="{F693B859-4103-0A42-BBEE-9044A493D84D}" type="parTrans" cxnId="{085601A5-1374-9D43-A610-67B6DF509B57}">
      <dgm:prSet/>
      <dgm:spPr/>
      <dgm:t>
        <a:bodyPr/>
        <a:lstStyle/>
        <a:p>
          <a:endParaRPr lang="fr-FR"/>
        </a:p>
      </dgm:t>
    </dgm:pt>
    <dgm:pt modelId="{EAF1865B-A7BE-1A4C-ADEE-91EB8B3AFD1B}" type="sibTrans" cxnId="{085601A5-1374-9D43-A610-67B6DF509B57}">
      <dgm:prSet/>
      <dgm:spPr/>
      <dgm:t>
        <a:bodyPr/>
        <a:lstStyle/>
        <a:p>
          <a:endParaRPr lang="fr-FR"/>
        </a:p>
      </dgm:t>
    </dgm:pt>
    <dgm:pt modelId="{760DF5FE-FDC7-8743-A9CE-4C6812B8C2D9}">
      <dgm:prSet phldrT="[Texte]"/>
      <dgm:spPr/>
      <dgm:t>
        <a:bodyPr/>
        <a:lstStyle/>
        <a:p>
          <a:r>
            <a:rPr lang="en-GB" noProof="0" dirty="0"/>
            <a:t>Local approach</a:t>
          </a:r>
          <a:endParaRPr lang="fr-FR" dirty="0"/>
        </a:p>
      </dgm:t>
    </dgm:pt>
    <dgm:pt modelId="{8F13D60A-7CEB-3541-95A9-678EDD714541}" type="parTrans" cxnId="{233921F9-0134-B843-B380-3E0A8A1F81E3}">
      <dgm:prSet/>
      <dgm:spPr/>
      <dgm:t>
        <a:bodyPr/>
        <a:lstStyle/>
        <a:p>
          <a:endParaRPr lang="fr-FR"/>
        </a:p>
      </dgm:t>
    </dgm:pt>
    <dgm:pt modelId="{3D4A0566-8767-9943-B583-F84CDB8EBEB1}" type="sibTrans" cxnId="{233921F9-0134-B843-B380-3E0A8A1F81E3}">
      <dgm:prSet/>
      <dgm:spPr/>
      <dgm:t>
        <a:bodyPr/>
        <a:lstStyle/>
        <a:p>
          <a:endParaRPr lang="fr-FR"/>
        </a:p>
      </dgm:t>
    </dgm:pt>
    <dgm:pt modelId="{434173B2-19D6-5D40-B12A-7E0EF32BD95F}" type="pres">
      <dgm:prSet presAssocID="{C00DF402-D68A-534C-8161-A623E8F06F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8082DC-72BD-9D40-9844-E1A6F4797F36}" type="pres">
      <dgm:prSet presAssocID="{CF7C1D5F-AD1E-204F-B679-1FC3E174E2C7}" presName="upArrow" presStyleLbl="node1" presStyleIdx="0" presStyleCnt="2"/>
      <dgm:spPr>
        <a:scene3d>
          <a:camera prst="orthographicFront">
            <a:rot lat="0" lon="0" rev="10799999"/>
          </a:camera>
          <a:lightRig rig="threePt" dir="t"/>
        </a:scene3d>
      </dgm:spPr>
    </dgm:pt>
    <dgm:pt modelId="{081A54B4-39A6-7844-8305-9778B2061D11}" type="pres">
      <dgm:prSet presAssocID="{CF7C1D5F-AD1E-204F-B679-1FC3E174E2C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4C8E89-9324-9744-8110-6EC96985923A}" type="pres">
      <dgm:prSet presAssocID="{760DF5FE-FDC7-8743-A9CE-4C6812B8C2D9}" presName="downArrow" presStyleLbl="node1" presStyleIdx="1" presStyleCnt="2"/>
      <dgm:spPr>
        <a:scene3d>
          <a:camera prst="orthographicFront">
            <a:rot lat="0" lon="0" rev="10799999"/>
          </a:camera>
          <a:lightRig rig="threePt" dir="t"/>
        </a:scene3d>
      </dgm:spPr>
    </dgm:pt>
    <dgm:pt modelId="{47D62795-330B-C24C-9E12-D9012EBBD1B5}" type="pres">
      <dgm:prSet presAssocID="{760DF5FE-FDC7-8743-A9CE-4C6812B8C2D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9C3BAE-0D1F-7E4E-AD05-A951BFCC8D1C}" type="presOf" srcId="{CF7C1D5F-AD1E-204F-B679-1FC3E174E2C7}" destId="{081A54B4-39A6-7844-8305-9778B2061D11}" srcOrd="0" destOrd="0" presId="urn:microsoft.com/office/officeart/2005/8/layout/arrow4"/>
    <dgm:cxn modelId="{F2FAC13D-93E6-0040-9E19-563170C0BDE3}" type="presOf" srcId="{C00DF402-D68A-534C-8161-A623E8F06FBA}" destId="{434173B2-19D6-5D40-B12A-7E0EF32BD95F}" srcOrd="0" destOrd="0" presId="urn:microsoft.com/office/officeart/2005/8/layout/arrow4"/>
    <dgm:cxn modelId="{233921F9-0134-B843-B380-3E0A8A1F81E3}" srcId="{C00DF402-D68A-534C-8161-A623E8F06FBA}" destId="{760DF5FE-FDC7-8743-A9CE-4C6812B8C2D9}" srcOrd="1" destOrd="0" parTransId="{8F13D60A-7CEB-3541-95A9-678EDD714541}" sibTransId="{3D4A0566-8767-9943-B583-F84CDB8EBEB1}"/>
    <dgm:cxn modelId="{2BD56E84-7761-414B-AAC0-A26F5DCD50AC}" type="presOf" srcId="{760DF5FE-FDC7-8743-A9CE-4C6812B8C2D9}" destId="{47D62795-330B-C24C-9E12-D9012EBBD1B5}" srcOrd="0" destOrd="0" presId="urn:microsoft.com/office/officeart/2005/8/layout/arrow4"/>
    <dgm:cxn modelId="{085601A5-1374-9D43-A610-67B6DF509B57}" srcId="{C00DF402-D68A-534C-8161-A623E8F06FBA}" destId="{CF7C1D5F-AD1E-204F-B679-1FC3E174E2C7}" srcOrd="0" destOrd="0" parTransId="{F693B859-4103-0A42-BBEE-9044A493D84D}" sibTransId="{EAF1865B-A7BE-1A4C-ADEE-91EB8B3AFD1B}"/>
    <dgm:cxn modelId="{8C615F59-816B-2C4C-B228-0E4580E93575}" type="presParOf" srcId="{434173B2-19D6-5D40-B12A-7E0EF32BD95F}" destId="{FE8082DC-72BD-9D40-9844-E1A6F4797F36}" srcOrd="0" destOrd="0" presId="urn:microsoft.com/office/officeart/2005/8/layout/arrow4"/>
    <dgm:cxn modelId="{2F4C27EC-F31F-A246-A9CC-93EF2A001F67}" type="presParOf" srcId="{434173B2-19D6-5D40-B12A-7E0EF32BD95F}" destId="{081A54B4-39A6-7844-8305-9778B2061D11}" srcOrd="1" destOrd="0" presId="urn:microsoft.com/office/officeart/2005/8/layout/arrow4"/>
    <dgm:cxn modelId="{6F82E99D-CF2D-1E47-959C-E746238E2060}" type="presParOf" srcId="{434173B2-19D6-5D40-B12A-7E0EF32BD95F}" destId="{9B4C8E89-9324-9744-8110-6EC96985923A}" srcOrd="2" destOrd="0" presId="urn:microsoft.com/office/officeart/2005/8/layout/arrow4"/>
    <dgm:cxn modelId="{BF2FFC59-0E84-7D45-9EC4-2C0E3A4A579C}" type="presParOf" srcId="{434173B2-19D6-5D40-B12A-7E0EF32BD95F}" destId="{47D62795-330B-C24C-9E12-D9012EBBD1B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082DC-72BD-9D40-9844-E1A6F4797F36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10799999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1A54B4-39A6-7844-8305-9778B2061D11}">
      <dsp:nvSpPr>
        <dsp:cNvPr id="0" name=""/>
        <dsp:cNvSpPr/>
      </dsp:nvSpPr>
      <dsp:spPr>
        <a:xfrm>
          <a:off x="2075383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0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noProof="0" dirty="0"/>
            <a:t>Regional approach</a:t>
          </a:r>
        </a:p>
      </dsp:txBody>
      <dsp:txXfrm>
        <a:off x="2075383" y="0"/>
        <a:ext cx="3413760" cy="1950720"/>
      </dsp:txXfrm>
    </dsp:sp>
    <dsp:sp modelId="{9B4C8E89-9324-9744-8110-6EC96985923A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10799999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D62795-330B-C24C-9E12-D9012EBBD1B5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0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noProof="0" dirty="0"/>
            <a:t>Local approach</a:t>
          </a:r>
          <a:endParaRPr lang="fr-FR" sz="5400" kern="1200" dirty="0"/>
        </a:p>
      </dsp:txBody>
      <dsp:txXfrm>
        <a:off x="2678887" y="2113280"/>
        <a:ext cx="3413760" cy="195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7446-2784-4471-8309-B8A7BE16C3B6}" type="datetimeFigureOut">
              <a:rPr lang="fr-BE" smtClean="0"/>
              <a:t>1/03/17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347A1-995B-4D27-A0BA-51B9FBF6CB6B}" type="slidenum">
              <a:rPr lang="fr-BE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9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Geneva" charset="0"/>
              </a:defRPr>
            </a:lvl9pPr>
          </a:lstStyle>
          <a:p>
            <a:pPr>
              <a:spcBef>
                <a:spcPct val="0"/>
              </a:spcBef>
            </a:pPr>
            <a:fld id="{45609139-98C9-9148-B633-6B8C8B415D50}" type="slidenum">
              <a:rPr kumimoji="0" lang="fr-FR" altLang="fr-FR"/>
              <a:pPr>
                <a:spcBef>
                  <a:spcPct val="0"/>
                </a:spcBef>
              </a:pPr>
              <a:t>1</a:t>
            </a:fld>
            <a:endParaRPr kumimoji="0" lang="fr-FR" altLang="fr-FR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907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>
              <a:latin typeface="Arial" panose="020B0604020202020204" pitchFamily="3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AB6A28E-DB79-48CC-BF4C-D15AAD0A80C2}" type="slidenum">
              <a:rPr lang="fr-FR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fr-FR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8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>
              <a:latin typeface="Arial" panose="020B0604020202020204" pitchFamily="3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AB6A28E-DB79-48CC-BF4C-D15AAD0A80C2}" type="slidenum">
              <a:rPr lang="fr-FR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fr-FR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34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66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gitalwallonia.be" TargetMode="External"/><Relationship Id="rId4" Type="http://schemas.openxmlformats.org/officeDocument/2006/relationships/hyperlink" Target="http://www.twitter.com/@digitalwallonia" TargetMode="External"/><Relationship Id="rId5" Type="http://schemas.openxmlformats.org/officeDocument/2006/relationships/hyperlink" Target="http://www.facebook.com/digitalwallonia" TargetMode="External"/><Relationship Id="rId6" Type="http://schemas.openxmlformats.org/officeDocument/2006/relationships/hyperlink" Target="mailto:prenom.nom@adn.aei.be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442035"/>
          </a:xfrm>
          <a:prstGeom prst="rect">
            <a:avLst/>
          </a:prstGeom>
        </p:spPr>
        <p:txBody>
          <a:bodyPr lIns="36000" tIns="36000" rIns="36000" bIns="36000" anchor="t" anchorCtr="1">
            <a:spAutoFit/>
          </a:bodyPr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286CA4">
              <a:alpha val="70000"/>
            </a:srgbClr>
          </a:solidFill>
        </p:spPr>
        <p:txBody>
          <a:bodyPr lIns="36000" tIns="0" rIns="36000" bIns="36000" anchor="b" anchorCtr="1"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93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0"/>
            <a:ext cx="9144000" cy="3429000"/>
            <a:chOff x="0" y="0"/>
            <a:chExt cx="9144000" cy="3429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" t="13658" r="63283" b="6536"/>
            <a:stretch/>
          </p:blipFill>
          <p:spPr>
            <a:xfrm>
              <a:off x="186508" y="0"/>
              <a:ext cx="3824516" cy="3429000"/>
            </a:xfrm>
            <a:prstGeom prst="rect">
              <a:avLst/>
            </a:prstGeom>
          </p:spPr>
        </p:pic>
        <p:sp>
          <p:nvSpPr>
            <p:cNvPr id="7" name="Titre 2"/>
            <p:cNvSpPr txBox="1">
              <a:spLocks/>
            </p:cNvSpPr>
            <p:nvPr/>
          </p:nvSpPr>
          <p:spPr>
            <a:xfrm>
              <a:off x="0" y="0"/>
              <a:ext cx="9144000" cy="3429000"/>
            </a:xfrm>
            <a:prstGeom prst="rect">
              <a:avLst/>
            </a:prstGeom>
            <a:noFill/>
          </p:spPr>
          <p:txBody>
            <a:bodyPr anchor="b" anchorCtr="0"/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kern="1200" baseline="0">
                  <a:solidFill>
                    <a:srgbClr val="2C6DB4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fr-BE" sz="4400" dirty="0">
                  <a:solidFill>
                    <a:schemeClr val="tx1"/>
                  </a:solidFill>
                </a:rPr>
                <a:t>Agence du Numérique</a:t>
              </a: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0" y="3429000"/>
            <a:ext cx="4572000" cy="3429000"/>
            <a:chOff x="0" y="3429000"/>
            <a:chExt cx="4572000" cy="3429000"/>
          </a:xfrm>
        </p:grpSpPr>
        <p:sp>
          <p:nvSpPr>
            <p:cNvPr id="10" name="Sous-titre 1"/>
            <p:cNvSpPr txBox="1">
              <a:spLocks/>
            </p:cNvSpPr>
            <p:nvPr/>
          </p:nvSpPr>
          <p:spPr>
            <a:xfrm>
              <a:off x="0" y="3429000"/>
              <a:ext cx="4572000" cy="2750359"/>
            </a:xfrm>
            <a:prstGeom prst="rect">
              <a:avLst/>
            </a:prstGeom>
          </p:spPr>
          <p:txBody>
            <a:bodyPr lIns="0" tIns="36000" rIns="144000" anchor="t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FontTx/>
                <a:buNone/>
                <a:defRPr sz="2400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34988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82663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4319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974850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0"/>
                </a:spcBef>
                <a:spcAft>
                  <a:spcPts val="0"/>
                </a:spcAft>
              </a:pPr>
              <a:r>
                <a:rPr lang="fr-BE" dirty="0"/>
                <a:t>www.digitalwallonia.be</a:t>
              </a:r>
              <a:br>
                <a:rPr lang="fr-BE" dirty="0"/>
              </a:br>
              <a:r>
                <a:rPr lang="fr-BE" dirty="0">
                  <a:solidFill>
                    <a:schemeClr val="bg1">
                      <a:lumMod val="50000"/>
                    </a:schemeClr>
                  </a:solidFill>
                  <a:hlinkClick r:id="rId3"/>
                </a:rPr>
                <a:t>info@digitalwallonia.be</a:t>
              </a:r>
              <a:endParaRPr lang="fr-BE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</a:pPr>
              <a:r>
                <a:rPr lang="fr-BE" dirty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@</a:t>
              </a:r>
              <a:r>
                <a:rPr lang="fr-BE" dirty="0" err="1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digitalwallonia</a:t>
              </a:r>
              <a:endParaRPr lang="fr-BE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</a:pPr>
              <a:r>
                <a:rPr lang="fr-BE" dirty="0">
                  <a:solidFill>
                    <a:schemeClr val="bg1">
                      <a:lumMod val="50000"/>
                    </a:schemeClr>
                  </a:solidFill>
                  <a:hlinkClick r:id="rId5"/>
                </a:rPr>
                <a:t>facebook.com/</a:t>
              </a:r>
              <a:r>
                <a:rPr lang="fr-BE" dirty="0" err="1">
                  <a:solidFill>
                    <a:schemeClr val="bg1">
                      <a:lumMod val="50000"/>
                    </a:schemeClr>
                  </a:solidFill>
                  <a:hlinkClick r:id="rId5"/>
                </a:rPr>
                <a:t>digitalwallonia</a:t>
              </a:r>
              <a:endParaRPr lang="fr-BE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</a:pPr>
              <a:endParaRPr lang="fr-BE" sz="1800" dirty="0"/>
            </a:p>
            <a:p>
              <a:pPr algn="r">
                <a:spcBef>
                  <a:spcPts val="0"/>
                </a:spcBef>
                <a:spcAft>
                  <a:spcPts val="0"/>
                </a:spcAft>
              </a:pPr>
              <a:r>
                <a:rPr lang="fr-BE" sz="1800" dirty="0"/>
                <a:t>Avenue Prince de Liège, 133</a:t>
              </a:r>
            </a:p>
            <a:p>
              <a:pPr algn="r">
                <a:spcBef>
                  <a:spcPts val="0"/>
                </a:spcBef>
                <a:spcAft>
                  <a:spcPts val="0"/>
                </a:spcAft>
              </a:pPr>
              <a:r>
                <a:rPr lang="fr-BE" sz="1800" dirty="0"/>
                <a:t>B-5100 Jambes</a:t>
              </a:r>
            </a:p>
            <a:p>
              <a:pPr algn="r">
                <a:spcBef>
                  <a:spcPts val="0"/>
                </a:spcBef>
                <a:spcAft>
                  <a:spcPts val="0"/>
                </a:spcAft>
              </a:pPr>
              <a:r>
                <a:rPr lang="fr-BE" sz="1800" dirty="0"/>
                <a:t>+32 (0)81 778080</a:t>
              </a:r>
              <a:endParaRPr lang="fr-BE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4572000" y="3429000"/>
              <a:ext cx="0" cy="3429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429000"/>
            <a:ext cx="4572000" cy="2209800"/>
          </a:xfrm>
          <a:prstGeom prst="rect">
            <a:avLst/>
          </a:prstGeom>
        </p:spPr>
        <p:txBody>
          <a:bodyPr lIns="144000" tIns="36000" rIns="0" bIns="36000"/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BE" dirty="0"/>
              <a:t>Prénom Nom</a:t>
            </a:r>
            <a:br>
              <a:rPr lang="fr-BE" dirty="0"/>
            </a:br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prenom.nom@adn.aei.be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38163" y="6570000"/>
            <a:ext cx="8605837" cy="288000"/>
          </a:xfrm>
          <a:prstGeom prst="rect">
            <a:avLst/>
          </a:prstGeom>
        </p:spPr>
        <p:txBody>
          <a:bodyPr lIns="0" tIns="0" rIns="360000" bIns="0" anchor="ctr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304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imple. 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0000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2394495"/>
            <a:ext cx="9144000" cy="2069010"/>
          </a:xfrm>
          <a:prstGeom prst="rect">
            <a:avLst/>
          </a:prstGeom>
        </p:spPr>
        <p:txBody>
          <a:bodyPr vert="horz" lIns="288000" tIns="72000" rIns="180000" bIns="72000" rtlCol="0">
            <a:sp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7619" y="6570000"/>
            <a:ext cx="7468381" cy="28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585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5613" y="123700"/>
            <a:ext cx="8232775" cy="100297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5613" y="1157725"/>
            <a:ext cx="8232775" cy="5335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Copyright © 2014 Smart City Institute. Tous droits réservés.</a:t>
            </a:r>
          </a:p>
        </p:txBody>
      </p:sp>
    </p:spTree>
    <p:extLst>
      <p:ext uri="{BB962C8B-B14F-4D97-AF65-F5344CB8AC3E}">
        <p14:creationId xmlns:p14="http://schemas.microsoft.com/office/powerpoint/2010/main" val="65597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72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imple.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4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7619" y="6570000"/>
            <a:ext cx="7468381" cy="28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381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079500"/>
            <a:ext cx="7416800" cy="5207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905000"/>
            <a:ext cx="7416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31788" y="6534612"/>
            <a:ext cx="1800225" cy="179388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F2B0F8-9AA4-8B44-973D-4AEFC9FB6D92}" type="slidenum">
              <a:rPr lang="fr-FR" altLang="fr-FR" smtClean="0"/>
              <a:pPr>
                <a:defRPr/>
              </a:pPr>
              <a:t>‹#›</a:t>
            </a:fld>
            <a:r>
              <a:rPr lang="fr-FR" altLang="fr-FR"/>
              <a:t> 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3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ormal. 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2279079"/>
            <a:ext cx="9144000" cy="2299842"/>
          </a:xfrm>
          <a:prstGeom prst="rect">
            <a:avLst/>
          </a:prstGeom>
        </p:spPr>
        <p:txBody>
          <a:bodyPr vert="horz" lIns="288000" tIns="72000" rIns="180000" bIns="72000" rtlCol="0" anchor="ctr" anchorCtr="1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7664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.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3110075"/>
            <a:ext cx="9144000" cy="637849"/>
          </a:xfrm>
          <a:prstGeom prst="rect">
            <a:avLst/>
          </a:prstGeom>
        </p:spPr>
        <p:txBody>
          <a:bodyPr vert="horz" lIns="720000" tIns="72000" rIns="720000" bIns="72000" rtlCol="0" anchor="ctr" anchorCtr="1">
            <a:spAutoFit/>
          </a:bodyPr>
          <a:lstStyle>
            <a:lvl1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3200" baseline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8522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ormal. Contenu à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88907"/>
            <a:ext cx="4572000" cy="1776622"/>
          </a:xfrm>
          <a:prstGeom prst="rect">
            <a:avLst/>
          </a:prstGeom>
        </p:spPr>
        <p:txBody>
          <a:bodyPr lIns="288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88907"/>
            <a:ext cx="4572000" cy="1776622"/>
          </a:xfrm>
          <a:prstGeom prst="rect">
            <a:avLst/>
          </a:prstGeom>
        </p:spPr>
        <p:txBody>
          <a:bodyPr lIns="288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7664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315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ormal.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7664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954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 prédéf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031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7" y="2398440"/>
            <a:ext cx="3086100" cy="205282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7619" y="6570000"/>
            <a:ext cx="7468381" cy="288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4204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3247697" y="2406731"/>
            <a:ext cx="2648605" cy="2044537"/>
            <a:chOff x="4183118" y="1952390"/>
            <a:chExt cx="3825763" cy="295322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034540"/>
              <a:ext cx="3657600" cy="278892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118" y="1952390"/>
              <a:ext cx="3825763" cy="2953220"/>
            </a:xfrm>
            <a:prstGeom prst="rect">
              <a:avLst/>
            </a:prstGeom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561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e Digital Wallo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3247697" y="2406731"/>
            <a:ext cx="2648605" cy="2044537"/>
            <a:chOff x="4183118" y="1952390"/>
            <a:chExt cx="3825763" cy="295322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034540"/>
              <a:ext cx="3657600" cy="278892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118" y="1952390"/>
              <a:ext cx="3825763" cy="2953220"/>
            </a:xfrm>
            <a:prstGeom prst="rect">
              <a:avLst/>
            </a:prstGeom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2824339"/>
            <a:ext cx="3243278" cy="1208661"/>
          </a:xfrm>
          <a:prstGeom prst="wedgeRectCallout">
            <a:avLst>
              <a:gd name="adj1" fmla="val 73969"/>
              <a:gd name="adj2" fmla="val -15850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 anchorCtr="1">
            <a:spAutoFit/>
          </a:bodyPr>
          <a:lstStyle/>
          <a:p>
            <a:pPr algn="ctr"/>
            <a:r>
              <a:rPr lang="fr-BE" dirty="0">
                <a:solidFill>
                  <a:prstClr val="black"/>
                </a:solidFill>
              </a:rPr>
              <a:t>A strong, unifying brand as a catalyst for the digital transformation</a:t>
            </a:r>
          </a:p>
          <a:p>
            <a:pPr algn="ctr"/>
            <a:r>
              <a:rPr lang="fr-BE" dirty="0">
                <a:solidFill>
                  <a:prstClr val="black"/>
                </a:solidFill>
              </a:rPr>
              <a:t>of Wallonia.</a:t>
            </a: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3997210" y="2984586"/>
            <a:ext cx="117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dirty="0">
                <a:solidFill>
                  <a:prstClr val="black"/>
                </a:solidFill>
                <a:latin typeface="Calibri" panose="020F0502020204030204"/>
              </a:rPr>
              <a:t>Brand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" y="1979999"/>
            <a:ext cx="4178968" cy="468000"/>
          </a:xfrm>
          <a:prstGeom prst="rect">
            <a:avLst/>
          </a:prstGeom>
        </p:spPr>
        <p:txBody>
          <a:bodyPr lIns="0" tIns="36000" rIns="0" bIns="36000" anchor="ctr" anchorCtr="0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7664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4481201" y="1975676"/>
            <a:ext cx="4662797" cy="468000"/>
          </a:xfrm>
          <a:prstGeom prst="rect">
            <a:avLst/>
          </a:prstGeom>
        </p:spPr>
        <p:txBody>
          <a:bodyPr lIns="0" tIns="36000" rIns="0" bIns="36000" anchor="ctr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6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2159999" y="4464000"/>
            <a:ext cx="2304000" cy="442035"/>
          </a:xfrm>
          <a:prstGeom prst="rect">
            <a:avLst/>
          </a:prstGeom>
        </p:spPr>
        <p:txBody>
          <a:bodyPr wrap="none" lIns="0" tIns="36000" rIns="0" bIns="36000" anchor="ctr" anchorCtr="1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0" y="1620000"/>
            <a:ext cx="4032000" cy="360000"/>
          </a:xfrm>
          <a:prstGeom prst="rect">
            <a:avLst/>
          </a:prstGeom>
        </p:spPr>
        <p:txBody>
          <a:bodyPr wrap="square" lIns="0" tIns="36000" rIns="0" bIns="36000" anchor="b" anchorCtr="0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4644000" y="1620000"/>
            <a:ext cx="4500000" cy="360000"/>
          </a:xfrm>
          <a:prstGeom prst="rect">
            <a:avLst/>
          </a:prstGeom>
        </p:spPr>
        <p:txBody>
          <a:bodyPr wrap="square" lIns="0" tIns="36000" rIns="0" bIns="36000" anchor="b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719999" y="4896000"/>
            <a:ext cx="5148000" cy="360000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5796000" y="3420000"/>
            <a:ext cx="3305906" cy="360000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5986279" y="2970748"/>
            <a:ext cx="2369819" cy="442035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324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 userDrawn="1"/>
        </p:nvGrpSpPr>
        <p:grpSpPr>
          <a:xfrm>
            <a:off x="0" y="6210000"/>
            <a:ext cx="1387619" cy="648000"/>
            <a:chOff x="0" y="6210000"/>
            <a:chExt cx="1387619" cy="648000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6" t="28835" r="56127" b="31372"/>
            <a:stretch/>
          </p:blipFill>
          <p:spPr>
            <a:xfrm>
              <a:off x="0" y="6210000"/>
              <a:ext cx="586288" cy="648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" t="10691" r="3023" b="1742"/>
            <a:stretch/>
          </p:blipFill>
          <p:spPr>
            <a:xfrm>
              <a:off x="547619" y="6282000"/>
              <a:ext cx="840000" cy="576000"/>
            </a:xfrm>
            <a:prstGeom prst="rect">
              <a:avLst/>
            </a:prstGeom>
          </p:spPr>
        </p:pic>
      </p:grp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 anchor="ctr" anchorCtr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94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4" r:id="rId4"/>
    <p:sldLayoutId id="2147483667" r:id="rId5"/>
    <p:sldLayoutId id="2147483670" r:id="rId6"/>
    <p:sldLayoutId id="2147483666" r:id="rId7"/>
    <p:sldLayoutId id="2147483668" r:id="rId8"/>
    <p:sldLayoutId id="2147483672" r:id="rId9"/>
    <p:sldLayoutId id="2147483675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2C6DB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Tx/>
        <a:buNone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49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82663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4319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974850" indent="-2762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www.ee-campus.be/" TargetMode="External"/><Relationship Id="rId7" Type="http://schemas.openxmlformats.org/officeDocument/2006/relationships/image" Target="../media/image17.jpg"/><Relationship Id="rId8" Type="http://schemas.openxmlformats.org/officeDocument/2006/relationships/hyperlink" Target="http://www.futurocite.be/" TargetMode="External"/><Relationship Id="rId9" Type="http://schemas.openxmlformats.org/officeDocument/2006/relationships/image" Target="../media/image18.png"/><Relationship Id="rId10" Type="http://schemas.openxmlformats.org/officeDocument/2006/relationships/hyperlink" Target="http://labos.ulg.ac.be/smart-city/" TargetMode="External"/><Relationship Id="rId11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155558326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www.remourban.eu/" TargetMode="External"/><Relationship Id="rId7" Type="http://schemas.openxmlformats.org/officeDocument/2006/relationships/image" Target="../media/image27.png"/><Relationship Id="rId8" Type="http://schemas.openxmlformats.org/officeDocument/2006/relationships/hyperlink" Target="http://seraing.remourban.eu/" TargetMode="External"/><Relationship Id="rId9" Type="http://schemas.openxmlformats.org/officeDocument/2006/relationships/image" Target="../media/image28.jpeg"/><Relationship Id="rId10" Type="http://schemas.openxmlformats.org/officeDocument/2006/relationships/hyperlink" Target="http://triangulum-project.eu/" TargetMode="External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u-smartcities.e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Stephane.vince@adn.aei.be" TargetMode="External"/><Relationship Id="rId3" Type="http://schemas.openxmlformats.org/officeDocument/2006/relationships/hyperlink" Target="mailto:pascal.poty@adn.aei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wallonia.be/decret-open-data/" TargetMode="External"/><Relationship Id="rId4" Type="http://schemas.openxmlformats.org/officeDocument/2006/relationships/hyperlink" Target="http://www.digitalwallonia.be/citizens-of-walloni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data.digitalwallonia.b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a date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Rockwell" charset="0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Rockwell" charset="0"/>
                <a:ea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Rockwell" charset="0"/>
                <a:ea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ckwell" charset="0"/>
                <a:ea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Rockwell" charset="0"/>
                <a:ea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charset="0"/>
                <a:ea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charset="0"/>
                <a:ea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charset="0"/>
                <a:ea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charset="0"/>
                <a:ea typeface="Geneva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C41B74D-900C-4843-9F33-5206E1442C84}" type="slidenum">
              <a:rPr lang="fr-FR" altLang="fr-FR" b="0">
                <a:solidFill>
                  <a:srgbClr val="FFFFFF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1</a:t>
            </a:fld>
            <a:r>
              <a:rPr lang="fr-FR" altLang="fr-FR" b="0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pic>
        <p:nvPicPr>
          <p:cNvPr id="10243" name="Espace réservé du contenu 8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" y="260350"/>
            <a:ext cx="9010650" cy="5657850"/>
          </a:xfrm>
        </p:spPr>
      </p:pic>
    </p:spTree>
    <p:extLst>
      <p:ext uri="{BB962C8B-B14F-4D97-AF65-F5344CB8AC3E}">
        <p14:creationId xmlns:p14="http://schemas.microsoft.com/office/powerpoint/2010/main" val="359234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Smart City : Context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55613" y="1126679"/>
            <a:ext cx="8232775" cy="59404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230400" indent="-230400" algn="l" rtl="0" eaLnBrk="1" fontAlgn="base" hangingPunct="1">
              <a:spcBef>
                <a:spcPts val="12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1pPr>
            <a:lvl2pPr marL="457200" indent="-230400" algn="l" rtl="0" eaLnBrk="1" fontAlgn="base" hangingPunct="1">
              <a:spcBef>
                <a:spcPts val="624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2pPr>
            <a:lvl3pPr marL="687600" indent="-230400" algn="l" rtl="0" eaLnBrk="1" fontAlgn="base" hangingPunct="1">
              <a:spcBef>
                <a:spcPts val="576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3pPr>
            <a:lvl4pPr marL="910800" indent="-226800" algn="l" rtl="0" eaLnBrk="1" fontAlgn="base" hangingPunct="1">
              <a:spcBef>
                <a:spcPts val="528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4pPr>
            <a:lvl5pPr marL="1144800" indent="-230400" algn="l" rtl="0" eaLnBrk="1" fontAlgn="base" hangingPunct="1">
              <a:spcBef>
                <a:spcPts val="48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altLang="en-US" sz="1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51398" y="865915"/>
            <a:ext cx="76412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Currently half of the world population lives in urban areas.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66 % across the EU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90 % in Belgium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The population in Belgium will grow from 11 millions to 12,7 millions in 2030. This increase in population (urban) brings many challenges 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Mobility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Energy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Waste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Governance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Resources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Lodging 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Living together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Wallonia, it is considered necessary the creation of 350 000 new dwellings for 2040.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Besides the 5 largest cities in Wallonia (Charleroi, Liege, Mons, Namur, Tournai), and compared with large capital of Europe, an holistic regional approach make more sense then multiply local initiatives (economy of scale). </a:t>
            </a:r>
          </a:p>
        </p:txBody>
      </p:sp>
      <p:sp>
        <p:nvSpPr>
          <p:cNvPr id="3" name="AutoShape 13" descr="https://mail.ulg.ac.be/service/home/~/?auth=co&amp;loc=fr&amp;id=5117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2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Smart City : </a:t>
            </a:r>
            <a:r>
              <a:rPr lang="fr-FR" altLang="en-US" dirty="0" err="1"/>
              <a:t>Definition</a:t>
            </a:r>
            <a:endParaRPr lang="fr-FR" altLang="en-US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55613" y="1126679"/>
            <a:ext cx="8232775" cy="59404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230400" indent="-230400" algn="l" rtl="0" eaLnBrk="1" fontAlgn="base" hangingPunct="1">
              <a:spcBef>
                <a:spcPts val="12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1pPr>
            <a:lvl2pPr marL="457200" indent="-230400" algn="l" rtl="0" eaLnBrk="1" fontAlgn="base" hangingPunct="1">
              <a:spcBef>
                <a:spcPts val="624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2pPr>
            <a:lvl3pPr marL="687600" indent="-230400" algn="l" rtl="0" eaLnBrk="1" fontAlgn="base" hangingPunct="1">
              <a:spcBef>
                <a:spcPts val="576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3pPr>
            <a:lvl4pPr marL="910800" indent="-226800" algn="l" rtl="0" eaLnBrk="1" fontAlgn="base" hangingPunct="1">
              <a:spcBef>
                <a:spcPts val="528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4pPr>
            <a:lvl5pPr marL="1144800" indent="-230400" algn="l" rtl="0" eaLnBrk="1" fontAlgn="base" hangingPunct="1">
              <a:spcBef>
                <a:spcPts val="48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fr-FR" altLang="en-US" sz="1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55613" y="1039651"/>
            <a:ext cx="79202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The concept of </a:t>
            </a:r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« Smart City »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linked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 the </a:t>
            </a:r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« Intelligent City » </a:t>
            </a:r>
            <a:r>
              <a:rPr lang="fr-BE" dirty="0"/>
              <a:t>and the </a:t>
            </a:r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« Digital City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BE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BE" dirty="0"/>
          </a:p>
          <a:p>
            <a:endParaRPr lang="fr-BE" dirty="0"/>
          </a:p>
        </p:txBody>
      </p:sp>
      <p:pic>
        <p:nvPicPr>
          <p:cNvPr id="11" name="Image 1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/>
          <a:stretch/>
        </p:blipFill>
        <p:spPr bwMode="auto">
          <a:xfrm>
            <a:off x="2357896" y="1720718"/>
            <a:ext cx="5441379" cy="4524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00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95535" y="2784143"/>
            <a:ext cx="9144000" cy="11858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Why a strategy for Smart Region?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Context and issues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5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age 1"/>
          <p:cNvSpPr/>
          <p:nvPr/>
        </p:nvSpPr>
        <p:spPr>
          <a:xfrm>
            <a:off x="421341" y="343606"/>
            <a:ext cx="8283388" cy="6226394"/>
          </a:xfrm>
          <a:prstGeom prst="cloud">
            <a:avLst/>
          </a:prstGeom>
          <a:noFill/>
          <a:ln w="41275">
            <a:solidFill>
              <a:schemeClr val="accent1">
                <a:shade val="50000"/>
                <a:alpha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3338371" y="2211577"/>
            <a:ext cx="2488367" cy="169277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Public authorities are facing digital issues</a:t>
            </a:r>
            <a:endParaRPr lang="en-GB" sz="2600" b="1" dirty="0"/>
          </a:p>
        </p:txBody>
      </p:sp>
      <p:sp>
        <p:nvSpPr>
          <p:cNvPr id="4" name="Rectangle 2"/>
          <p:cNvSpPr/>
          <p:nvPr/>
        </p:nvSpPr>
        <p:spPr>
          <a:xfrm>
            <a:off x="291353" y="205722"/>
            <a:ext cx="2892419" cy="1762659"/>
          </a:xfrm>
          <a:prstGeom prst="wedgeRectCallout">
            <a:avLst>
              <a:gd name="adj1" fmla="val 55685"/>
              <a:gd name="adj2" fmla="val 84641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pPr algn="r"/>
            <a:r>
              <a:rPr lang="en-GB" b="1" dirty="0">
                <a:solidFill>
                  <a:prstClr val="black"/>
                </a:solidFill>
              </a:rPr>
              <a:t>Proliferation of initiatives </a:t>
            </a:r>
          </a:p>
          <a:p>
            <a:pPr algn="r"/>
            <a:r>
              <a:rPr lang="en-GB" dirty="0">
                <a:solidFill>
                  <a:prstClr val="black"/>
                </a:solidFill>
              </a:rPr>
              <a:t>Often characterized by technological logic and not focus on the uses and services (and on citizen)</a:t>
            </a:r>
            <a:r>
              <a:rPr lang="en-GB" b="1" dirty="0">
                <a:solidFill>
                  <a:prstClr val="black"/>
                </a:solidFill>
              </a:rPr>
              <a:t/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en-GB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2552" y="205722"/>
            <a:ext cx="2762153" cy="1762659"/>
          </a:xfrm>
          <a:prstGeom prst="wedgeRectCallout">
            <a:avLst>
              <a:gd name="adj1" fmla="val -85733"/>
              <a:gd name="adj2" fmla="val 64583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Operational concerns </a:t>
            </a:r>
            <a:r>
              <a:rPr lang="en-US" dirty="0">
                <a:solidFill>
                  <a:prstClr val="black"/>
                </a:solidFill>
              </a:rPr>
              <a:t>about projects sometimes considered difficult to control on technical, financial and human aspects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80885" y="4429825"/>
            <a:ext cx="2475282" cy="1762659"/>
          </a:xfrm>
          <a:prstGeom prst="wedgeRectCallout">
            <a:avLst>
              <a:gd name="adj1" fmla="val 79224"/>
              <a:gd name="adj2" fmla="val -82745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Challenges in relation with the internal organization </a:t>
            </a:r>
            <a:r>
              <a:rPr lang="en-US" dirty="0">
                <a:solidFill>
                  <a:prstClr val="black"/>
                </a:solidFill>
              </a:rPr>
              <a:t>leading to always allocating any digital projects to the IT department.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2845782" y="4706824"/>
            <a:ext cx="3434506" cy="1485660"/>
          </a:xfrm>
          <a:prstGeom prst="wedgeRectCallout">
            <a:avLst>
              <a:gd name="adj1" fmla="val 1747"/>
              <a:gd name="adj2" fmla="val -104277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Importance of cultural distribution and regulatory constraints </a:t>
            </a:r>
            <a:r>
              <a:rPr lang="en-US" dirty="0">
                <a:solidFill>
                  <a:prstClr val="black"/>
                </a:solidFill>
              </a:rPr>
              <a:t>that do not facilitate the transition to an open innovation posture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9903" y="4706824"/>
            <a:ext cx="2475282" cy="1485660"/>
          </a:xfrm>
          <a:prstGeom prst="wedgeRectCallout">
            <a:avLst>
              <a:gd name="adj1" fmla="val -75893"/>
              <a:gd name="adj2" fmla="val -105684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Lack of tools in terms of benchmarking and </a:t>
            </a:r>
            <a:r>
              <a:rPr lang="en-GB" dirty="0">
                <a:solidFill>
                  <a:prstClr val="black"/>
                </a:solidFill>
              </a:rPr>
              <a:t>ex-ante et ex-post </a:t>
            </a:r>
            <a:r>
              <a:rPr lang="en-US" b="1" dirty="0">
                <a:solidFill>
                  <a:prstClr val="black"/>
                </a:solidFill>
              </a:rPr>
              <a:t>assessment </a:t>
            </a:r>
            <a:r>
              <a:rPr lang="en-US" dirty="0">
                <a:solidFill>
                  <a:prstClr val="black"/>
                </a:solidFill>
              </a:rPr>
              <a:t>to optimize investments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200405" y="2453631"/>
            <a:ext cx="2252329" cy="1208661"/>
          </a:xfrm>
          <a:prstGeom prst="wedgeRectCallout">
            <a:avLst>
              <a:gd name="adj1" fmla="val 90437"/>
              <a:gd name="adj2" fmla="val 7887"/>
            </a:avLst>
          </a:prstGeom>
          <a:solidFill>
            <a:srgbClr val="33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</a:rPr>
              <a:t>Lack of data mining culture and uncertainty about data valuation</a:t>
            </a:r>
            <a:r>
              <a:rPr lang="en-GB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10" name="Rectangle 11"/>
          <p:cNvSpPr/>
          <p:nvPr/>
        </p:nvSpPr>
        <p:spPr>
          <a:xfrm>
            <a:off x="6582388" y="2425123"/>
            <a:ext cx="2252329" cy="1208661"/>
          </a:xfrm>
          <a:prstGeom prst="wedgeRectCallout">
            <a:avLst>
              <a:gd name="adj1" fmla="val -82463"/>
              <a:gd name="adj2" fmla="val -10735"/>
            </a:avLst>
          </a:prstGeom>
          <a:solidFill>
            <a:srgbClr val="33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</a:rPr>
              <a:t>Lack of visibility for digital projects by the citizen who become also a digital player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3616296" y="205722"/>
            <a:ext cx="1893478" cy="1193226"/>
          </a:xfrm>
          <a:prstGeom prst="wedgeRectCallout">
            <a:avLst>
              <a:gd name="adj1" fmla="val -3153"/>
              <a:gd name="adj2" fmla="val 117178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of decommissioning and  bypass of the public action</a:t>
            </a:r>
          </a:p>
        </p:txBody>
      </p:sp>
    </p:spTree>
    <p:extLst>
      <p:ext uri="{BB962C8B-B14F-4D97-AF65-F5344CB8AC3E}">
        <p14:creationId xmlns:p14="http://schemas.microsoft.com/office/powerpoint/2010/main" val="254051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3077833" y="2106265"/>
            <a:ext cx="2970403" cy="2292943"/>
            <a:chOff x="4183118" y="1952390"/>
            <a:chExt cx="3825763" cy="2953220"/>
          </a:xfrm>
          <a:noFill/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034540"/>
              <a:ext cx="3657600" cy="2788920"/>
            </a:xfrm>
            <a:prstGeom prst="rect">
              <a:avLst/>
            </a:prstGeom>
            <a:grpFill/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118" y="1952390"/>
              <a:ext cx="3825763" cy="2953220"/>
            </a:xfrm>
            <a:prstGeom prst="rect">
              <a:avLst/>
            </a:prstGeom>
            <a:grpFill/>
          </p:spPr>
        </p:pic>
      </p:grpSp>
      <p:sp>
        <p:nvSpPr>
          <p:cNvPr id="2" name="Nuage 1"/>
          <p:cNvSpPr/>
          <p:nvPr/>
        </p:nvSpPr>
        <p:spPr>
          <a:xfrm>
            <a:off x="421341" y="343606"/>
            <a:ext cx="8283388" cy="6226394"/>
          </a:xfrm>
          <a:prstGeom prst="cloud">
            <a:avLst/>
          </a:prstGeom>
          <a:noFill/>
          <a:ln w="41275">
            <a:solidFill>
              <a:schemeClr val="accent1">
                <a:shade val="50000"/>
                <a:alpha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2"/>
          <p:cNvSpPr/>
          <p:nvPr/>
        </p:nvSpPr>
        <p:spPr>
          <a:xfrm>
            <a:off x="208809" y="118028"/>
            <a:ext cx="3118446" cy="1485660"/>
          </a:xfrm>
          <a:prstGeom prst="wedgeRectCallout">
            <a:avLst>
              <a:gd name="adj1" fmla="val 69419"/>
              <a:gd name="adj2" fmla="val 85121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Systematically favor a holistic approach </a:t>
            </a:r>
            <a:r>
              <a:rPr lang="en-US" dirty="0">
                <a:solidFill>
                  <a:prstClr val="black"/>
                </a:solidFill>
              </a:rPr>
              <a:t>centered on the uses and services to use digital industry as an accelerator for the public action</a:t>
            </a:r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3051" y="121416"/>
            <a:ext cx="2762153" cy="1762659"/>
          </a:xfrm>
          <a:prstGeom prst="wedgeRectCallout">
            <a:avLst>
              <a:gd name="adj1" fmla="val -99566"/>
              <a:gd name="adj2" fmla="val 66292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Switch to a logic of sharing and exchange </a:t>
            </a:r>
            <a:r>
              <a:rPr lang="en-US" dirty="0">
                <a:solidFill>
                  <a:prstClr val="black"/>
                </a:solidFill>
              </a:rPr>
              <a:t>by documenting any achievements through online tools and dedicated websites</a:t>
            </a:r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91346" y="3910742"/>
            <a:ext cx="2475282" cy="1485660"/>
          </a:xfrm>
          <a:prstGeom prst="wedgeRectCallout">
            <a:avLst>
              <a:gd name="adj1" fmla="val 66592"/>
              <a:gd name="adj2" fmla="val -20970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pPr algn="r"/>
            <a:r>
              <a:rPr lang="fr-BE" b="1" dirty="0">
                <a:solidFill>
                  <a:prstClr val="black"/>
                </a:solidFill>
              </a:rPr>
              <a:t>"</a:t>
            </a:r>
            <a:r>
              <a:rPr lang="fr-BE" b="1" dirty="0" err="1">
                <a:solidFill>
                  <a:prstClr val="black"/>
                </a:solidFill>
              </a:rPr>
              <a:t>Infusing</a:t>
            </a:r>
            <a:r>
              <a:rPr lang="fr-BE" b="1" dirty="0">
                <a:solidFill>
                  <a:prstClr val="black"/>
                </a:solidFill>
              </a:rPr>
              <a:t> digital" in all </a:t>
            </a:r>
            <a:r>
              <a:rPr lang="fr-BE" b="1" dirty="0" err="1">
                <a:solidFill>
                  <a:prstClr val="black"/>
                </a:solidFill>
              </a:rPr>
              <a:t>departments</a:t>
            </a:r>
            <a:r>
              <a:rPr lang="fr-BE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to develop a real reflex and rely on the </a:t>
            </a:r>
            <a:r>
              <a:rPr lang="en-US" b="1" dirty="0">
                <a:solidFill>
                  <a:prstClr val="black"/>
                </a:solidFill>
              </a:rPr>
              <a:t>Digital Wallonia </a:t>
            </a:r>
            <a:r>
              <a:rPr lang="en-US" dirty="0">
                <a:solidFill>
                  <a:prstClr val="black"/>
                </a:solidFill>
              </a:rPr>
              <a:t>regional brand</a:t>
            </a:r>
            <a:endParaRPr lang="fr-BE" b="1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2879160" y="4835283"/>
            <a:ext cx="2931183" cy="1485660"/>
          </a:xfrm>
          <a:prstGeom prst="wedgeRectCallout">
            <a:avLst>
              <a:gd name="adj1" fmla="val -40062"/>
              <a:gd name="adj2" fmla="val -81261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Switching from a "provider" to a “partners” vision </a:t>
            </a:r>
            <a:r>
              <a:rPr lang="fr-BE" dirty="0">
                <a:solidFill>
                  <a:prstClr val="black"/>
                </a:solidFill>
              </a:rPr>
              <a:t>over a new </a:t>
            </a:r>
            <a:r>
              <a:rPr lang="fr-BE" b="1" dirty="0">
                <a:solidFill>
                  <a:prstClr val="black"/>
                </a:solidFill>
              </a:rPr>
              <a:t>4P </a:t>
            </a:r>
            <a:r>
              <a:rPr lang="fr-BE" dirty="0">
                <a:solidFill>
                  <a:prstClr val="black"/>
                </a:solidFill>
              </a:rPr>
              <a:t>dimension</a:t>
            </a:r>
            <a:r>
              <a:rPr lang="fr-BE" b="1" dirty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(Public </a:t>
            </a:r>
            <a:r>
              <a:rPr lang="fr-BE" dirty="0" err="1">
                <a:solidFill>
                  <a:prstClr val="black"/>
                </a:solidFill>
              </a:rPr>
              <a:t>Private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err="1">
                <a:solidFill>
                  <a:prstClr val="black"/>
                </a:solidFill>
              </a:rPr>
              <a:t>Partnership</a:t>
            </a:r>
            <a:r>
              <a:rPr lang="fr-BE" dirty="0">
                <a:solidFill>
                  <a:prstClr val="black"/>
                </a:solidFill>
              </a:rPr>
              <a:t> + </a:t>
            </a:r>
            <a:r>
              <a:rPr lang="fr-BE" b="1" dirty="0">
                <a:solidFill>
                  <a:prstClr val="black"/>
                </a:solidFill>
              </a:rPr>
              <a:t>Population</a:t>
            </a:r>
            <a:r>
              <a:rPr lang="fr-BE" dirty="0">
                <a:solidFill>
                  <a:prstClr val="black"/>
                </a:solidFill>
              </a:rPr>
              <a:t>)</a:t>
            </a:r>
            <a:endParaRPr lang="fr-BE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8236" y="4528100"/>
            <a:ext cx="2826968" cy="1762659"/>
          </a:xfrm>
          <a:prstGeom prst="wedgeRectCallout">
            <a:avLst>
              <a:gd name="adj1" fmla="val -50881"/>
              <a:gd name="adj2" fmla="val -133786"/>
            </a:avLst>
          </a:prstGeom>
          <a:solidFill>
            <a:srgbClr val="B2E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Rely on assessment and management tools </a:t>
            </a:r>
            <a:r>
              <a:rPr lang="en-US" dirty="0">
                <a:solidFill>
                  <a:prstClr val="black"/>
                </a:solidFill>
              </a:rPr>
              <a:t>in order to capitalize and share best practices, and make the best out of local digital projects</a:t>
            </a:r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191346" y="2095593"/>
            <a:ext cx="2252329" cy="1485660"/>
          </a:xfrm>
          <a:prstGeom prst="wedgeRectCallout">
            <a:avLst>
              <a:gd name="adj1" fmla="val 117006"/>
              <a:gd name="adj2" fmla="val -45161"/>
            </a:avLst>
          </a:prstGeom>
          <a:solidFill>
            <a:srgbClr val="33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</a:rPr>
              <a:t>Transforming data as a true decision-driven capital at the service of territorial intelligence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6622875" y="1985865"/>
            <a:ext cx="2252329" cy="2039658"/>
          </a:xfrm>
          <a:prstGeom prst="wedgeRectCallout">
            <a:avLst>
              <a:gd name="adj1" fmla="val -76779"/>
              <a:gd name="adj2" fmla="val -44"/>
            </a:avLst>
          </a:prstGeom>
          <a:solidFill>
            <a:srgbClr val="33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9846" bIns="49846" rtlCol="0" anchor="ctr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</a:rPr>
              <a:t>Open services and involvement of citizens, considered as "allies" in the design and deployment services process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3836104" y="365514"/>
            <a:ext cx="1626153" cy="916227"/>
          </a:xfrm>
          <a:prstGeom prst="wedgeRectCallout">
            <a:avLst>
              <a:gd name="adj1" fmla="val 6044"/>
              <a:gd name="adj2" fmla="val 145369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Leader – </a:t>
            </a:r>
            <a:r>
              <a:rPr lang="fr-BE" dirty="0" err="1">
                <a:solidFill>
                  <a:schemeClr val="tx1"/>
                </a:solidFill>
              </a:rPr>
              <a:t>Facilitator</a:t>
            </a:r>
            <a:r>
              <a:rPr lang="fr-BE" dirty="0">
                <a:solidFill>
                  <a:schemeClr val="tx1"/>
                </a:solidFill>
              </a:rPr>
              <a:t> - </a:t>
            </a:r>
            <a:r>
              <a:rPr lang="fr-BE" dirty="0" err="1">
                <a:solidFill>
                  <a:schemeClr val="tx1"/>
                </a:solidFill>
              </a:rPr>
              <a:t>Assessor</a:t>
            </a:r>
            <a:r>
              <a:rPr lang="fr-BE" dirty="0">
                <a:solidFill>
                  <a:schemeClr val="tx1"/>
                </a:solidFill>
              </a:rPr>
              <a:t> Model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43116" y="2457613"/>
            <a:ext cx="2623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err="1"/>
              <a:t>Momentum</a:t>
            </a:r>
            <a:r>
              <a:rPr lang="fr-FR" sz="3000" b="1" dirty="0"/>
              <a:t> </a:t>
            </a:r>
          </a:p>
          <a:p>
            <a:pPr algn="ctr"/>
            <a:r>
              <a:rPr lang="fr-FR" sz="3000" b="1" dirty="0"/>
              <a:t>For a </a:t>
            </a:r>
          </a:p>
          <a:p>
            <a:pPr algn="ctr"/>
            <a:r>
              <a:rPr lang="fr-FR" sz="3000" b="1" dirty="0"/>
              <a:t>Smart </a:t>
            </a:r>
            <a:r>
              <a:rPr lang="fr-FR" sz="3000" b="1" dirty="0" err="1"/>
              <a:t>Region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314467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6273"/>
          </a:xfrm>
        </p:spPr>
        <p:txBody>
          <a:bodyPr/>
          <a:lstStyle/>
          <a:p>
            <a:r>
              <a:rPr lang="en-US" dirty="0"/>
              <a:t>Balancing a dual approach to reduce potential friction zones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007826" y="1476562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Vision régionale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58684164"/>
              </p:ext>
            </p:extLst>
          </p:nvPr>
        </p:nvGraphicFramePr>
        <p:xfrm>
          <a:off x="1745775" y="17997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05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Teaming</a:t>
            </a:r>
            <a:r>
              <a:rPr lang="fr-BE" dirty="0"/>
              <a:t> up</a:t>
            </a:r>
          </a:p>
        </p:txBody>
      </p:sp>
      <p:cxnSp>
        <p:nvCxnSpPr>
          <p:cNvPr id="11" name="Connecteur droit 10"/>
          <p:cNvCxnSpPr>
            <a:endCxn id="24" idx="2"/>
          </p:cNvCxnSpPr>
          <p:nvPr/>
        </p:nvCxnSpPr>
        <p:spPr>
          <a:xfrm flipH="1" flipV="1">
            <a:off x="2842130" y="1651079"/>
            <a:ext cx="1153799" cy="80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238675" y="2402586"/>
            <a:ext cx="2648605" cy="2044537"/>
            <a:chOff x="4183118" y="1952390"/>
            <a:chExt cx="3825763" cy="295322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034540"/>
              <a:ext cx="3657600" cy="278892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118" y="1952390"/>
              <a:ext cx="3825763" cy="2953220"/>
            </a:xfrm>
            <a:prstGeom prst="rect">
              <a:avLst/>
            </a:prstGeom>
          </p:spPr>
        </p:pic>
      </p:grpSp>
      <p:cxnSp>
        <p:nvCxnSpPr>
          <p:cNvPr id="14" name="Connecteur droit 13"/>
          <p:cNvCxnSpPr>
            <a:endCxn id="12" idx="2"/>
          </p:cNvCxnSpPr>
          <p:nvPr/>
        </p:nvCxnSpPr>
        <p:spPr>
          <a:xfrm flipV="1">
            <a:off x="4718541" y="1806434"/>
            <a:ext cx="1282040" cy="817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15" idx="0"/>
          </p:cNvCxnSpPr>
          <p:nvPr/>
        </p:nvCxnSpPr>
        <p:spPr>
          <a:xfrm>
            <a:off x="5855602" y="3222821"/>
            <a:ext cx="964285" cy="167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21" idx="0"/>
          </p:cNvCxnSpPr>
          <p:nvPr/>
        </p:nvCxnSpPr>
        <p:spPr>
          <a:xfrm flipH="1">
            <a:off x="2413906" y="4390250"/>
            <a:ext cx="856448" cy="932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29070" y="4894422"/>
            <a:ext cx="198163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32A5E8"/>
                </a:solidFill>
                <a:latin typeface="Open Sans"/>
              </a:rPr>
              <a:t>Large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rgbClr val="32A5E8"/>
                </a:solidFill>
                <a:latin typeface="Open Sans"/>
              </a:rPr>
              <a:t>businesses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40656" y="1004748"/>
            <a:ext cx="140294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BE" dirty="0" err="1">
                <a:solidFill>
                  <a:srgbClr val="32A5E8"/>
                </a:solidFill>
                <a:latin typeface="Open Sans"/>
              </a:rPr>
              <a:t>Regional</a:t>
            </a:r>
            <a:r>
              <a:rPr lang="fr-BE" dirty="0">
                <a:solidFill>
                  <a:srgbClr val="32A5E8"/>
                </a:solidFill>
                <a:latin typeface="Open Sans"/>
              </a:rPr>
              <a:t> </a:t>
            </a:r>
          </a:p>
          <a:p>
            <a:pPr algn="ctr"/>
            <a:r>
              <a:rPr lang="fr-BE" dirty="0" err="1">
                <a:solidFill>
                  <a:srgbClr val="32A5E8"/>
                </a:solidFill>
                <a:latin typeface="Open Sans"/>
              </a:rPr>
              <a:t>government</a:t>
            </a:r>
            <a:endParaRPr lang="fr-BE" dirty="0">
              <a:solidFill>
                <a:srgbClr val="32A5E8"/>
              </a:solidFill>
              <a:latin typeface="Open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18844" y="5322587"/>
            <a:ext cx="13901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BE" dirty="0" err="1">
                <a:solidFill>
                  <a:srgbClr val="32A5E8"/>
                </a:solidFill>
                <a:latin typeface="Open Sans"/>
              </a:rPr>
              <a:t>Core</a:t>
            </a:r>
            <a:r>
              <a:rPr lang="fr-BE" dirty="0">
                <a:solidFill>
                  <a:srgbClr val="32A5E8"/>
                </a:solidFill>
                <a:latin typeface="Open Sans"/>
              </a:rPr>
              <a:t> Team </a:t>
            </a:r>
          </a:p>
          <a:p>
            <a:pPr algn="ctr"/>
            <a:r>
              <a:rPr lang="fr-BE" dirty="0">
                <a:solidFill>
                  <a:srgbClr val="32A5E8"/>
                </a:solidFill>
                <a:latin typeface="Open Sans"/>
              </a:rPr>
              <a:t>Smart </a:t>
            </a:r>
            <a:r>
              <a:rPr lang="fr-BE" dirty="0" err="1">
                <a:solidFill>
                  <a:srgbClr val="32A5E8"/>
                </a:solidFill>
                <a:latin typeface="Open Sans"/>
              </a:rPr>
              <a:t>cities</a:t>
            </a:r>
            <a:endParaRPr lang="fr-BE" dirty="0">
              <a:solidFill>
                <a:srgbClr val="32A5E8"/>
              </a:solidFill>
              <a:latin typeface="Open Sans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512065" y="2253956"/>
            <a:ext cx="6007607" cy="2465754"/>
            <a:chOff x="-117806" y="6228836"/>
            <a:chExt cx="1551382" cy="648000"/>
          </a:xfrm>
        </p:grpSpPr>
        <p:pic>
          <p:nvPicPr>
            <p:cNvPr id="28" name="Image 2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6" t="28835" r="56127" b="31372"/>
            <a:stretch/>
          </p:blipFill>
          <p:spPr>
            <a:xfrm>
              <a:off x="-117806" y="6228836"/>
              <a:ext cx="586288" cy="648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" t="10691" r="3023" b="1742"/>
            <a:stretch/>
          </p:blipFill>
          <p:spPr>
            <a:xfrm>
              <a:off x="553549" y="6268691"/>
              <a:ext cx="880027" cy="603447"/>
            </a:xfrm>
            <a:prstGeom prst="rect">
              <a:avLst/>
            </a:prstGeom>
          </p:spPr>
        </p:pic>
      </p:grpSp>
      <p:pic>
        <p:nvPicPr>
          <p:cNvPr id="35" name="Image 3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92" y="1881408"/>
            <a:ext cx="1342550" cy="579982"/>
          </a:xfrm>
          <a:prstGeom prst="rect">
            <a:avLst/>
          </a:prstGeom>
        </p:spPr>
      </p:pic>
      <p:pic>
        <p:nvPicPr>
          <p:cNvPr id="36" name="Image 3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77" y="1174814"/>
            <a:ext cx="1463421" cy="433980"/>
          </a:xfrm>
          <a:prstGeom prst="rect">
            <a:avLst/>
          </a:prstGeom>
        </p:spPr>
      </p:pic>
      <p:pic>
        <p:nvPicPr>
          <p:cNvPr id="37" name="Image 3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63" y="455084"/>
            <a:ext cx="1516209" cy="485187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6117336" y="182880"/>
            <a:ext cx="2935224" cy="2606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5170866" y="1160103"/>
            <a:ext cx="16594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BE" dirty="0">
                <a:solidFill>
                  <a:srgbClr val="32A5E8"/>
                </a:solidFill>
                <a:latin typeface="Open Sans"/>
              </a:rPr>
              <a:t>Smart </a:t>
            </a:r>
            <a:r>
              <a:rPr lang="fr-BE" dirty="0" err="1">
                <a:solidFill>
                  <a:srgbClr val="32A5E8"/>
                </a:solidFill>
                <a:latin typeface="Open Sans"/>
              </a:rPr>
              <a:t>Region</a:t>
            </a:r>
            <a:r>
              <a:rPr lang="fr-BE" dirty="0">
                <a:solidFill>
                  <a:srgbClr val="32A5E8"/>
                </a:solidFill>
                <a:latin typeface="Open Sans"/>
              </a:rPr>
              <a:t> </a:t>
            </a:r>
          </a:p>
          <a:p>
            <a:pPr algn="ctr"/>
            <a:r>
              <a:rPr lang="fr-BE" dirty="0" err="1">
                <a:solidFill>
                  <a:srgbClr val="32A5E8"/>
                </a:solidFill>
                <a:latin typeface="Open Sans"/>
              </a:rPr>
              <a:t>Advisers</a:t>
            </a:r>
            <a:endParaRPr lang="fr-BE" dirty="0">
              <a:solidFill>
                <a:srgbClr val="32A5E8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917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for a Smart Region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01783" y="766354"/>
            <a:ext cx="6984274" cy="591312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1497873" y="1282337"/>
            <a:ext cx="6470469" cy="138466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chemeClr val="bg1"/>
                </a:solidFill>
              </a:rPr>
              <a:t>Businesses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497873" y="2798121"/>
            <a:ext cx="6470469" cy="1384663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chemeClr val="bg1"/>
                </a:solidFill>
              </a:rPr>
              <a:t>Smart </a:t>
            </a:r>
            <a:r>
              <a:rPr lang="fr-BE" sz="2000" b="1" dirty="0" err="1">
                <a:solidFill>
                  <a:schemeClr val="bg1"/>
                </a:solidFill>
              </a:rPr>
              <a:t>Region</a:t>
            </a:r>
            <a:r>
              <a:rPr lang="fr-BE" sz="2000" b="1" dirty="0">
                <a:solidFill>
                  <a:schemeClr val="bg1"/>
                </a:solidFill>
              </a:rPr>
              <a:t> </a:t>
            </a:r>
            <a:r>
              <a:rPr lang="fr-BE" sz="2000" b="1" dirty="0" err="1">
                <a:solidFill>
                  <a:schemeClr val="bg1"/>
                </a:solidFill>
              </a:rPr>
              <a:t>Advisers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97873" y="4301473"/>
            <a:ext cx="6470469" cy="138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err="1">
                <a:solidFill>
                  <a:schemeClr val="bg1"/>
                </a:solidFill>
              </a:rPr>
              <a:t>Core</a:t>
            </a:r>
            <a:r>
              <a:rPr lang="fr-BE" sz="2000" b="1" dirty="0">
                <a:solidFill>
                  <a:schemeClr val="bg1"/>
                </a:solidFill>
              </a:rPr>
              <a:t> Team Smart </a:t>
            </a:r>
            <a:r>
              <a:rPr lang="fr-BE" sz="2000" b="1" dirty="0" err="1">
                <a:solidFill>
                  <a:schemeClr val="bg1"/>
                </a:solidFill>
              </a:rPr>
              <a:t>cities</a:t>
            </a:r>
            <a:r>
              <a:rPr lang="fr-BE" sz="2000" b="1" dirty="0">
                <a:solidFill>
                  <a:schemeClr val="bg1"/>
                </a:solidFill>
              </a:rPr>
              <a:t> of 5 </a:t>
            </a:r>
            <a:r>
              <a:rPr lang="fr-BE" sz="2000" b="1" dirty="0" err="1">
                <a:solidFill>
                  <a:schemeClr val="bg1"/>
                </a:solidFill>
              </a:rPr>
              <a:t>largest</a:t>
            </a:r>
            <a:r>
              <a:rPr lang="fr-BE" sz="2000" b="1" dirty="0">
                <a:solidFill>
                  <a:schemeClr val="bg1"/>
                </a:solidFill>
              </a:rPr>
              <a:t> </a:t>
            </a:r>
            <a:r>
              <a:rPr lang="fr-BE" sz="2000" b="1" dirty="0" err="1">
                <a:solidFill>
                  <a:schemeClr val="bg1"/>
                </a:solidFill>
              </a:rPr>
              <a:t>cities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15780" y="1065892"/>
            <a:ext cx="1027611" cy="477932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Upright themes</a:t>
            </a:r>
          </a:p>
          <a:p>
            <a:pPr algn="ctr"/>
            <a:r>
              <a:rPr lang="en-GB" sz="1400" dirty="0"/>
              <a:t>for</a:t>
            </a:r>
          </a:p>
          <a:p>
            <a:pPr algn="ctr"/>
            <a:r>
              <a:rPr lang="en-GB" sz="1400" dirty="0"/>
              <a:t>Smart</a:t>
            </a:r>
          </a:p>
          <a:p>
            <a:pPr algn="ctr"/>
            <a:r>
              <a:rPr lang="en-GB" sz="1400" dirty="0"/>
              <a:t>Region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963383" y="1065892"/>
            <a:ext cx="1027611" cy="477932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à coins arrondis 11"/>
          <p:cNvSpPr/>
          <p:nvPr/>
        </p:nvSpPr>
        <p:spPr>
          <a:xfrm>
            <a:off x="4345236" y="1092614"/>
            <a:ext cx="1027611" cy="477932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à coins arrondis 12"/>
          <p:cNvSpPr/>
          <p:nvPr/>
        </p:nvSpPr>
        <p:spPr>
          <a:xfrm>
            <a:off x="5690121" y="1092614"/>
            <a:ext cx="1027611" cy="4779321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Ellipse 1"/>
          <p:cNvSpPr/>
          <p:nvPr/>
        </p:nvSpPr>
        <p:spPr>
          <a:xfrm>
            <a:off x="1999925" y="5238213"/>
            <a:ext cx="1256338" cy="12837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/>
          </a:p>
        </p:txBody>
      </p:sp>
      <p:sp>
        <p:nvSpPr>
          <p:cNvPr id="14" name="Ellipse 13"/>
          <p:cNvSpPr/>
          <p:nvPr/>
        </p:nvSpPr>
        <p:spPr>
          <a:xfrm>
            <a:off x="3301754" y="5238213"/>
            <a:ext cx="1256338" cy="12837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607569" y="5191062"/>
            <a:ext cx="1256338" cy="12837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909398" y="5179585"/>
            <a:ext cx="1256338" cy="12837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19917" y="5845213"/>
            <a:ext cx="43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 « Intermediate » (</a:t>
            </a:r>
            <a:r>
              <a:rPr lang="fr-BE" b="1" dirty="0">
                <a:solidFill>
                  <a:schemeClr val="bg1"/>
                </a:solidFill>
              </a:rPr>
              <a:t>second-</a:t>
            </a:r>
            <a:r>
              <a:rPr lang="fr-BE" b="1" dirty="0" err="1">
                <a:solidFill>
                  <a:schemeClr val="bg1"/>
                </a:solidFill>
              </a:rPr>
              <a:t>tier</a:t>
            </a:r>
            <a:r>
              <a:rPr lang="fr-BE" b="1" dirty="0">
                <a:solidFill>
                  <a:schemeClr val="bg1"/>
                </a:solidFill>
              </a:rPr>
              <a:t>) </a:t>
            </a:r>
            <a:r>
              <a:rPr lang="en-GB" b="1" dirty="0">
                <a:solidFill>
                  <a:schemeClr val="bg1"/>
                </a:solidFill>
              </a:rPr>
              <a:t>cities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928218" y="1100791"/>
            <a:ext cx="1027611" cy="4779321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Double flèche verticale 16"/>
          <p:cNvSpPr/>
          <p:nvPr/>
        </p:nvSpPr>
        <p:spPr>
          <a:xfrm>
            <a:off x="4407469" y="766354"/>
            <a:ext cx="810769" cy="5803646"/>
          </a:xfrm>
          <a:prstGeom prst="upDownArrow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029389" y="1317529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Large </a:t>
            </a:r>
            <a:r>
              <a:rPr lang="fr-FR" dirty="0" err="1">
                <a:solidFill>
                  <a:schemeClr val="bg1"/>
                </a:solidFill>
              </a:rPr>
              <a:t>companies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90994" y="1261239"/>
            <a:ext cx="15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SME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803145" y="1352588"/>
            <a:ext cx="15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Startup</a:t>
            </a:r>
          </a:p>
        </p:txBody>
      </p:sp>
      <p:sp>
        <p:nvSpPr>
          <p:cNvPr id="22" name="Double flèche verticale 21"/>
          <p:cNvSpPr/>
          <p:nvPr/>
        </p:nvSpPr>
        <p:spPr>
          <a:xfrm>
            <a:off x="399063" y="1100791"/>
            <a:ext cx="810769" cy="4993714"/>
          </a:xfrm>
          <a:prstGeom prst="upDownArrow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-478916" y="3308135"/>
            <a:ext cx="2551987" cy="461665"/>
          </a:xfrm>
          <a:prstGeom prst="rect">
            <a:avLst/>
          </a:prstGeom>
          <a:noFill/>
          <a:scene3d>
            <a:camera prst="orthographicFront">
              <a:rot lat="2159400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Digital </a:t>
            </a:r>
            <a:r>
              <a:rPr lang="fr-FR" sz="2400" b="1" dirty="0" err="1">
                <a:solidFill>
                  <a:schemeClr val="accent1"/>
                </a:solidFill>
              </a:rPr>
              <a:t>Wallonia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64256" y="692548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Smart </a:t>
            </a:r>
          </a:p>
          <a:p>
            <a:pPr algn="ctr"/>
            <a:r>
              <a:rPr lang="fr-FR" b="1" dirty="0" err="1">
                <a:solidFill>
                  <a:schemeClr val="accent6"/>
                </a:solidFill>
              </a:rPr>
              <a:t>Energy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57050" y="665997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5BFEF"/>
                </a:solidFill>
              </a:rPr>
              <a:t>Smart </a:t>
            </a:r>
          </a:p>
          <a:p>
            <a:pPr algn="ctr"/>
            <a:r>
              <a:rPr lang="fr-FR" b="1" dirty="0" err="1">
                <a:solidFill>
                  <a:srgbClr val="35BFEF"/>
                </a:solidFill>
              </a:rPr>
              <a:t>Health</a:t>
            </a:r>
            <a:endParaRPr lang="fr-FR" b="1" dirty="0">
              <a:solidFill>
                <a:srgbClr val="35BFE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428724" y="677972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Smart </a:t>
            </a:r>
          </a:p>
          <a:p>
            <a:pPr algn="ctr"/>
            <a:r>
              <a:rPr lang="fr-FR" b="1" dirty="0" err="1">
                <a:solidFill>
                  <a:srgbClr val="FFFF00"/>
                </a:solidFill>
              </a:rPr>
              <a:t>Mobility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617806" y="692114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Smart </a:t>
            </a:r>
          </a:p>
          <a:p>
            <a:pPr algn="ctr"/>
            <a:r>
              <a:rPr lang="fr-FR" b="1" dirty="0" err="1">
                <a:solidFill>
                  <a:srgbClr val="7030A0"/>
                </a:solidFill>
              </a:rPr>
              <a:t>Economy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026904" y="681977"/>
            <a:ext cx="157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Smart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Living</a:t>
            </a:r>
          </a:p>
        </p:txBody>
      </p:sp>
    </p:spTree>
    <p:extLst>
      <p:ext uri="{BB962C8B-B14F-4D97-AF65-F5344CB8AC3E}">
        <p14:creationId xmlns:p14="http://schemas.microsoft.com/office/powerpoint/2010/main" val="165349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arallélogramme 79"/>
          <p:cNvSpPr/>
          <p:nvPr/>
        </p:nvSpPr>
        <p:spPr>
          <a:xfrm>
            <a:off x="1258642" y="3621199"/>
            <a:ext cx="5044844" cy="1390806"/>
          </a:xfrm>
          <a:prstGeom prst="parallelogram">
            <a:avLst>
              <a:gd name="adj" fmla="val 9822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9" name="Parallélogramme 58"/>
          <p:cNvSpPr/>
          <p:nvPr/>
        </p:nvSpPr>
        <p:spPr>
          <a:xfrm rot="18928890">
            <a:off x="352048" y="2832372"/>
            <a:ext cx="3196274" cy="1235218"/>
          </a:xfrm>
          <a:prstGeom prst="parallelogram">
            <a:avLst>
              <a:gd name="adj" fmla="val 9822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-1509"/>
            <a:ext cx="9144000" cy="647664"/>
          </a:xfrm>
        </p:spPr>
        <p:txBody>
          <a:bodyPr/>
          <a:lstStyle/>
          <a:p>
            <a:r>
              <a:rPr lang="en-GB" dirty="0"/>
              <a:t>Momentum for a Smart Region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1248675" y="5010868"/>
            <a:ext cx="381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248674" y="3273603"/>
            <a:ext cx="0" cy="173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1248675" y="3613390"/>
            <a:ext cx="1397479" cy="139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rallélogramme 31"/>
          <p:cNvSpPr/>
          <p:nvPr/>
        </p:nvSpPr>
        <p:spPr>
          <a:xfrm>
            <a:off x="1384541" y="4561216"/>
            <a:ext cx="6262776" cy="326727"/>
          </a:xfrm>
          <a:prstGeom prst="parallelogram">
            <a:avLst>
              <a:gd name="adj" fmla="val 10114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350" dirty="0"/>
              <a:t>Core Team Smart Cities </a:t>
            </a:r>
          </a:p>
          <a:p>
            <a:pPr algn="r"/>
            <a:r>
              <a:rPr lang="en-GB" sz="788" dirty="0"/>
              <a:t>(5 largest cities, second-tier, rural)</a:t>
            </a:r>
          </a:p>
        </p:txBody>
      </p:sp>
      <p:sp>
        <p:nvSpPr>
          <p:cNvPr id="34" name="Parallélogramme 33"/>
          <p:cNvSpPr/>
          <p:nvPr/>
        </p:nvSpPr>
        <p:spPr>
          <a:xfrm>
            <a:off x="1833103" y="4195672"/>
            <a:ext cx="6147074" cy="242618"/>
          </a:xfrm>
          <a:prstGeom prst="parallelogram">
            <a:avLst>
              <a:gd name="adj" fmla="val 10114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350" dirty="0"/>
              <a:t>Smart Region Advisers</a:t>
            </a:r>
          </a:p>
        </p:txBody>
      </p:sp>
      <p:sp>
        <p:nvSpPr>
          <p:cNvPr id="35" name="Parallélogramme 34"/>
          <p:cNvSpPr/>
          <p:nvPr/>
        </p:nvSpPr>
        <p:spPr>
          <a:xfrm>
            <a:off x="2183349" y="3768664"/>
            <a:ext cx="6181538" cy="317021"/>
          </a:xfrm>
          <a:prstGeom prst="parallelogram">
            <a:avLst>
              <a:gd name="adj" fmla="val 10114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350" dirty="0"/>
              <a:t>Businesses </a:t>
            </a:r>
          </a:p>
          <a:p>
            <a:pPr algn="r"/>
            <a:r>
              <a:rPr lang="en-GB" sz="788" dirty="0"/>
              <a:t>(Large </a:t>
            </a:r>
            <a:r>
              <a:rPr lang="en-GB" sz="788" dirty="0" err="1"/>
              <a:t>companie</a:t>
            </a:r>
            <a:r>
              <a:rPr lang="en-GB" sz="788" dirty="0"/>
              <a:t>, SME, </a:t>
            </a:r>
            <a:r>
              <a:rPr lang="en-GB" sz="788" dirty="0" err="1"/>
              <a:t>Start’ups</a:t>
            </a:r>
            <a:r>
              <a:rPr lang="en-GB" sz="788" dirty="0"/>
              <a:t>) 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1501000" y="3572031"/>
            <a:ext cx="1779726" cy="1441937"/>
            <a:chOff x="1600200" y="2936367"/>
            <a:chExt cx="3013663" cy="257591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1" name="Parallélogramme 40"/>
            <p:cNvSpPr/>
            <p:nvPr/>
          </p:nvSpPr>
          <p:spPr>
            <a:xfrm>
              <a:off x="1600200" y="3131389"/>
              <a:ext cx="3013663" cy="2380890"/>
            </a:xfrm>
            <a:prstGeom prst="parallelogram">
              <a:avLst>
                <a:gd name="adj" fmla="val 9642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2" name="ZoneTexte 41"/>
            <p:cNvSpPr txBox="1"/>
            <p:nvPr/>
          </p:nvSpPr>
          <p:spPr>
            <a:xfrm rot="18838361">
              <a:off x="1943725" y="3960712"/>
              <a:ext cx="2556827" cy="5081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Strategy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2148893" y="3116148"/>
            <a:ext cx="1779726" cy="1940341"/>
            <a:chOff x="2536169" y="2123664"/>
            <a:chExt cx="3013663" cy="346627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Parallélogramme 44"/>
            <p:cNvSpPr/>
            <p:nvPr/>
          </p:nvSpPr>
          <p:spPr>
            <a:xfrm>
              <a:off x="2536169" y="3131389"/>
              <a:ext cx="3013663" cy="2380890"/>
            </a:xfrm>
            <a:prstGeom prst="parallelogram">
              <a:avLst>
                <a:gd name="adj" fmla="val 9642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6" name="ZoneTexte 45"/>
            <p:cNvSpPr txBox="1"/>
            <p:nvPr/>
          </p:nvSpPr>
          <p:spPr>
            <a:xfrm rot="18757226">
              <a:off x="2728783" y="3602732"/>
              <a:ext cx="3466273" cy="50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Call for projects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2828005" y="3119596"/>
            <a:ext cx="1779726" cy="1966856"/>
            <a:chOff x="3459323" y="2127306"/>
            <a:chExt cx="3013663" cy="3513640"/>
          </a:xfrm>
        </p:grpSpPr>
        <p:sp>
          <p:nvSpPr>
            <p:cNvPr id="47" name="Parallélogramme 46"/>
            <p:cNvSpPr/>
            <p:nvPr/>
          </p:nvSpPr>
          <p:spPr>
            <a:xfrm>
              <a:off x="3459323" y="3131389"/>
              <a:ext cx="3013663" cy="2380890"/>
            </a:xfrm>
            <a:prstGeom prst="parallelogram">
              <a:avLst>
                <a:gd name="adj" fmla="val 964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8" name="ZoneTexte 47"/>
            <p:cNvSpPr txBox="1"/>
            <p:nvPr/>
          </p:nvSpPr>
          <p:spPr>
            <a:xfrm rot="18757226">
              <a:off x="3623001" y="3630057"/>
              <a:ext cx="3513640" cy="50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Implementation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494516" y="3122014"/>
            <a:ext cx="1779726" cy="1962029"/>
            <a:chOff x="4321962" y="2131826"/>
            <a:chExt cx="3013663" cy="3505019"/>
          </a:xfrm>
          <a:solidFill>
            <a:srgbClr val="5799D5"/>
          </a:solidFill>
        </p:grpSpPr>
        <p:sp>
          <p:nvSpPr>
            <p:cNvPr id="49" name="Parallélogramme 48"/>
            <p:cNvSpPr/>
            <p:nvPr/>
          </p:nvSpPr>
          <p:spPr>
            <a:xfrm>
              <a:off x="4321962" y="3131388"/>
              <a:ext cx="3013663" cy="2380890"/>
            </a:xfrm>
            <a:prstGeom prst="parallelogram">
              <a:avLst>
                <a:gd name="adj" fmla="val 9642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0" name="ZoneTexte 49"/>
            <p:cNvSpPr txBox="1"/>
            <p:nvPr/>
          </p:nvSpPr>
          <p:spPr>
            <a:xfrm rot="18757226">
              <a:off x="4496512" y="3630267"/>
              <a:ext cx="3505019" cy="50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Assessment/D.&amp;C.</a:t>
              </a: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133685" y="3162649"/>
            <a:ext cx="1896179" cy="1942022"/>
            <a:chOff x="4321962" y="2202682"/>
            <a:chExt cx="3013663" cy="3469276"/>
          </a:xfrm>
          <a:solidFill>
            <a:schemeClr val="accent1">
              <a:lumMod val="75000"/>
            </a:schemeClr>
          </a:solidFill>
        </p:grpSpPr>
        <p:sp>
          <p:nvSpPr>
            <p:cNvPr id="56" name="Parallélogramme 55"/>
            <p:cNvSpPr/>
            <p:nvPr/>
          </p:nvSpPr>
          <p:spPr>
            <a:xfrm>
              <a:off x="4321962" y="3131388"/>
              <a:ext cx="3013663" cy="2380890"/>
            </a:xfrm>
            <a:prstGeom prst="parallelogram">
              <a:avLst>
                <a:gd name="adj" fmla="val 9642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7" name="ZoneTexte 56"/>
            <p:cNvSpPr txBox="1"/>
            <p:nvPr/>
          </p:nvSpPr>
          <p:spPr>
            <a:xfrm rot="18757226">
              <a:off x="4438091" y="3698854"/>
              <a:ext cx="3469276" cy="47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Monitoring/Adjust.</a:t>
              </a:r>
            </a:p>
          </p:txBody>
        </p:sp>
      </p:grpSp>
      <p:pic>
        <p:nvPicPr>
          <p:cNvPr id="61" name="Imag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77" y="3001236"/>
            <a:ext cx="795683" cy="52741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194111" y="5007013"/>
            <a:ext cx="9428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/>
              <a:t>Time (Phases)</a:t>
            </a:r>
          </a:p>
        </p:txBody>
      </p:sp>
      <p:sp>
        <p:nvSpPr>
          <p:cNvPr id="68" name="Rectangle 67"/>
          <p:cNvSpPr/>
          <p:nvPr/>
        </p:nvSpPr>
        <p:spPr>
          <a:xfrm rot="16200000">
            <a:off x="613281" y="4434258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/>
              <a:t>Strategic focus</a:t>
            </a:r>
          </a:p>
        </p:txBody>
      </p:sp>
      <p:sp>
        <p:nvSpPr>
          <p:cNvPr id="60" name="Parallélogramme 59"/>
          <p:cNvSpPr/>
          <p:nvPr/>
        </p:nvSpPr>
        <p:spPr>
          <a:xfrm>
            <a:off x="2646153" y="1905871"/>
            <a:ext cx="3657334" cy="1700516"/>
          </a:xfrm>
          <a:prstGeom prst="parallelogram">
            <a:avLst>
              <a:gd name="adj" fmla="val 11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6" name="Rectangle 65"/>
          <p:cNvSpPr/>
          <p:nvPr/>
        </p:nvSpPr>
        <p:spPr>
          <a:xfrm>
            <a:off x="2646153" y="3273603"/>
            <a:ext cx="3523552" cy="266023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Smart Energy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643671" y="2947871"/>
            <a:ext cx="3523552" cy="2660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Smart Mobility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643671" y="2622577"/>
            <a:ext cx="3523552" cy="2660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Smart Living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650140" y="2302295"/>
            <a:ext cx="3523552" cy="2660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Smart Economy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654065" y="1985221"/>
            <a:ext cx="3523552" cy="266023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Smart Health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2646153" y="3612252"/>
            <a:ext cx="3657333" cy="113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2646153" y="1905871"/>
            <a:ext cx="0" cy="170751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18894650">
            <a:off x="1341970" y="4190023"/>
            <a:ext cx="881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/>
              <a:t>« Enablers »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789847" y="985695"/>
            <a:ext cx="536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A  three-dimensional model</a:t>
            </a:r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52" y="3285023"/>
            <a:ext cx="266353" cy="251473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08" y="2962447"/>
            <a:ext cx="265997" cy="257276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52" y="2625428"/>
            <a:ext cx="268200" cy="265203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07" y="2309400"/>
            <a:ext cx="263868" cy="258037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98" y="1988977"/>
            <a:ext cx="273690" cy="261152"/>
          </a:xfrm>
          <a:prstGeom prst="rect">
            <a:avLst/>
          </a:prstGeom>
        </p:spPr>
      </p:pic>
      <p:sp>
        <p:nvSpPr>
          <p:cNvPr id="88" name="Flèche droite rayée 87"/>
          <p:cNvSpPr/>
          <p:nvPr/>
        </p:nvSpPr>
        <p:spPr>
          <a:xfrm rot="18863275">
            <a:off x="7468819" y="4279942"/>
            <a:ext cx="1552154" cy="110950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9" name="Flèche droite rayée 88"/>
          <p:cNvSpPr/>
          <p:nvPr/>
        </p:nvSpPr>
        <p:spPr>
          <a:xfrm rot="8105691">
            <a:off x="7239561" y="4276655"/>
            <a:ext cx="1563112" cy="110866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0" name="Rectangle 89"/>
          <p:cNvSpPr/>
          <p:nvPr/>
        </p:nvSpPr>
        <p:spPr>
          <a:xfrm rot="18894650">
            <a:off x="7718215" y="4244623"/>
            <a:ext cx="13869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/>
              <a:t>Top-down/Bottom-up</a:t>
            </a:r>
          </a:p>
        </p:txBody>
      </p:sp>
    </p:spTree>
    <p:extLst>
      <p:ext uri="{BB962C8B-B14F-4D97-AF65-F5344CB8AC3E}">
        <p14:creationId xmlns:p14="http://schemas.microsoft.com/office/powerpoint/2010/main" val="3140669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372810"/>
            <a:ext cx="9144000" cy="4146502"/>
          </a:xfrm>
        </p:spPr>
        <p:txBody>
          <a:bodyPr/>
          <a:lstStyle/>
          <a:p>
            <a:pPr marL="877888" lvl="1" indent="-342900">
              <a:buFont typeface="Arial" charset="0"/>
              <a:buChar char="•"/>
            </a:pPr>
            <a:r>
              <a:rPr lang="en-US" dirty="0"/>
              <a:t>Identify the needs and constraints expressed by the Walloon cities in a perspective of sharing and pooling of experience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Activate the “Advisors” to target their action in the framework of performance agreements serving the Smart Region strategy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Enable the emergence of Smart Region projects in different vertical themes prioritized by cities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Promote innovative modes of cooperation with enterprises by facilitating the transfer of skills to the benefit of cities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Develop training for elected officials and agents within cities to increase digital skills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6273"/>
          </a:xfrm>
        </p:spPr>
        <p:txBody>
          <a:bodyPr/>
          <a:lstStyle/>
          <a:p>
            <a:r>
              <a:rPr lang="en-US" dirty="0"/>
              <a:t>How to turn this Smart Region </a:t>
            </a:r>
            <a:br>
              <a:rPr lang="en-US" dirty="0"/>
            </a:br>
            <a:r>
              <a:rPr lang="en-US" dirty="0"/>
              <a:t>strategy into reality?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8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171357"/>
            <a:ext cx="9144000" cy="2515286"/>
          </a:xfrm>
        </p:spPr>
        <p:txBody>
          <a:bodyPr/>
          <a:lstStyle/>
          <a:p>
            <a:pPr algn="ctr"/>
            <a:r>
              <a:rPr lang="en-US" b="1" dirty="0"/>
              <a:t>Making Wallonia a connected and smart territory,</a:t>
            </a:r>
            <a:br>
              <a:rPr lang="en-US" b="1" dirty="0"/>
            </a:br>
            <a:r>
              <a:rPr lang="en-US" b="1" dirty="0"/>
              <a:t>where digital companies are recognized as global leaders</a:t>
            </a:r>
            <a:br>
              <a:rPr lang="en-US" b="1" dirty="0"/>
            </a:br>
            <a:r>
              <a:rPr lang="en-US" b="1" dirty="0"/>
              <a:t>and drivers of a successful industrial transformation,</a:t>
            </a:r>
            <a:br>
              <a:rPr lang="en-US" b="1" dirty="0"/>
            </a:br>
            <a:r>
              <a:rPr lang="en-US" b="1" dirty="0"/>
              <a:t>and where digital innovation works for high quality education,</a:t>
            </a:r>
            <a:br>
              <a:rPr lang="en-US" b="1" dirty="0"/>
            </a:br>
            <a:r>
              <a:rPr lang="en-US" b="1" dirty="0"/>
              <a:t>open public services and the well-being of citizens.</a:t>
            </a:r>
          </a:p>
          <a:p>
            <a:pPr algn="ctr"/>
            <a:r>
              <a:rPr lang="fr-BE" dirty="0">
                <a:hlinkClick r:id="rId2"/>
              </a:rPr>
              <a:t>https://vimeo.com/155558326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8433"/>
          </a:xfrm>
        </p:spPr>
        <p:txBody>
          <a:bodyPr/>
          <a:lstStyle/>
          <a:p>
            <a:r>
              <a:rPr lang="en-US" dirty="0">
                <a:solidFill>
                  <a:srgbClr val="286CA4"/>
                </a:solidFill>
              </a:rPr>
              <a:t>Vision</a:t>
            </a:r>
            <a:endParaRPr lang="fr-BE" dirty="0">
              <a:solidFill>
                <a:srgbClr val="28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3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565580"/>
            <a:ext cx="9144000" cy="4008002"/>
          </a:xfrm>
        </p:spPr>
        <p:txBody>
          <a:bodyPr/>
          <a:lstStyle/>
          <a:p>
            <a:pPr marL="877888" lvl="1" indent="-342900">
              <a:buFont typeface="Arial" charset="0"/>
              <a:buChar char="•"/>
            </a:pPr>
            <a:r>
              <a:rPr lang="en-US" dirty="0"/>
              <a:t>Tangible, open, scalable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Public / private partnerships, a network that the local can connect to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In a spirit of pooling / replicability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Complementarity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Focus on accelerate services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An attractive force enabling “plug-in's”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Take citizen issues in consideration</a:t>
            </a:r>
          </a:p>
          <a:p>
            <a:pPr marL="877888" lvl="1" indent="-342900">
              <a:buFont typeface="Arial" charset="0"/>
              <a:buChar char="•"/>
            </a:pPr>
            <a:r>
              <a:rPr lang="en-US" dirty="0"/>
              <a:t>Exploitation of data in back office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7042"/>
          </a:xfrm>
        </p:spPr>
        <p:txBody>
          <a:bodyPr/>
          <a:lstStyle/>
          <a:p>
            <a:r>
              <a:rPr lang="en-US" dirty="0"/>
              <a:t>How to turn this Smart Region </a:t>
            </a:r>
            <a:br>
              <a:rPr lang="en-US" dirty="0"/>
            </a:br>
            <a:r>
              <a:rPr lang="en-US" dirty="0"/>
              <a:t>strategy into reality?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721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 line </a:t>
            </a:r>
            <a:r>
              <a:rPr lang="fr-BE" dirty="0" err="1"/>
              <a:t>with</a:t>
            </a:r>
            <a:r>
              <a:rPr lang="fr-BE" dirty="0"/>
              <a:t> EU SCC </a:t>
            </a:r>
            <a:r>
              <a:rPr lang="fr-BE" dirty="0" err="1"/>
              <a:t>approach</a:t>
            </a:r>
            <a:endParaRPr lang="fr-BE" dirty="0"/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6" y="1632146"/>
            <a:ext cx="1714500" cy="1590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336" y="708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2A5E8"/>
                </a:solidFill>
                <a:latin typeface="Open Sans"/>
              </a:rPr>
              <a:t>Market Place of the European Innovation Partnership on Smart Cities and Communities</a:t>
            </a:r>
            <a:endParaRPr lang="fr-BE" dirty="0"/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2591912" y="2389870"/>
            <a:ext cx="1508186" cy="386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342845" y="2719220"/>
            <a:ext cx="2648605" cy="2044537"/>
            <a:chOff x="4183118" y="1952390"/>
            <a:chExt cx="3825763" cy="295322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034540"/>
              <a:ext cx="3657600" cy="278892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3118" y="1952390"/>
              <a:ext cx="3825763" cy="2953220"/>
            </a:xfrm>
            <a:prstGeom prst="rect">
              <a:avLst/>
            </a:prstGeom>
          </p:spPr>
        </p:pic>
      </p:grpSp>
      <p:cxnSp>
        <p:nvCxnSpPr>
          <p:cNvPr id="14" name="Connecteur droit 13"/>
          <p:cNvCxnSpPr/>
          <p:nvPr/>
        </p:nvCxnSpPr>
        <p:spPr>
          <a:xfrm flipV="1">
            <a:off x="4828032" y="2085809"/>
            <a:ext cx="590597" cy="63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06" y="942893"/>
            <a:ext cx="1551038" cy="1583692"/>
          </a:xfrm>
          <a:prstGeom prst="rect">
            <a:avLst/>
          </a:prstGeom>
        </p:spPr>
      </p:pic>
      <p:cxnSp>
        <p:nvCxnSpPr>
          <p:cNvPr id="17" name="Connecteur droit 16"/>
          <p:cNvCxnSpPr>
            <a:endCxn id="23" idx="1"/>
          </p:cNvCxnSpPr>
          <p:nvPr/>
        </p:nvCxnSpPr>
        <p:spPr>
          <a:xfrm>
            <a:off x="5991450" y="3517653"/>
            <a:ext cx="899032" cy="18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401056" y="4706884"/>
            <a:ext cx="71706" cy="904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90482" y="3239230"/>
            <a:ext cx="188580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2A5E8"/>
                </a:solidFill>
                <a:latin typeface="Open Sans"/>
              </a:rPr>
              <a:t>Cross H2020 </a:t>
            </a:r>
          </a:p>
          <a:p>
            <a:r>
              <a:rPr lang="en-US" dirty="0">
                <a:solidFill>
                  <a:srgbClr val="32A5E8"/>
                </a:solidFill>
                <a:latin typeface="Open Sans"/>
              </a:rPr>
              <a:t>SCC Projects, …</a:t>
            </a:r>
            <a:endParaRPr lang="fr-BE" dirty="0"/>
          </a:p>
        </p:txBody>
      </p:sp>
      <p:pic>
        <p:nvPicPr>
          <p:cNvPr id="25" name="Image 24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4" y="5294376"/>
            <a:ext cx="3825995" cy="1226280"/>
          </a:xfrm>
          <a:prstGeom prst="rect">
            <a:avLst/>
          </a:prstGeom>
        </p:spPr>
      </p:pic>
      <p:pic>
        <p:nvPicPr>
          <p:cNvPr id="31" name="Image 30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44" y="1048285"/>
            <a:ext cx="2476072" cy="94947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29544" y="2004287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A5E8"/>
                </a:solidFill>
                <a:latin typeface="Open Sans"/>
              </a:rPr>
              <a:t>… and many more.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752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z="1800" dirty="0" smtClean="0"/>
              <a:t>Stéphane Vince</a:t>
            </a:r>
          </a:p>
          <a:p>
            <a:r>
              <a:rPr lang="fr-BE" sz="1800" dirty="0">
                <a:hlinkClick r:id="rId2"/>
              </a:rPr>
              <a:t>s</a:t>
            </a:r>
            <a:r>
              <a:rPr lang="fr-BE" sz="1800" dirty="0" smtClean="0">
                <a:hlinkClick r:id="rId2"/>
              </a:rPr>
              <a:t>tephane.vince@adn.aei.be</a:t>
            </a:r>
            <a:r>
              <a:rPr lang="fr-BE" sz="1800" dirty="0" smtClean="0"/>
              <a:t> </a:t>
            </a:r>
          </a:p>
          <a:p>
            <a:endParaRPr lang="fr-BE" sz="1800" dirty="0"/>
          </a:p>
          <a:p>
            <a:r>
              <a:rPr lang="fr-BE" sz="1800" dirty="0" smtClean="0"/>
              <a:t>Pascal </a:t>
            </a:r>
            <a:r>
              <a:rPr lang="fr-BE" sz="1800" dirty="0" err="1" smtClean="0"/>
              <a:t>Poty</a:t>
            </a:r>
            <a:endParaRPr lang="fr-BE" sz="1800" dirty="0" smtClean="0"/>
          </a:p>
          <a:p>
            <a:r>
              <a:rPr lang="fr-BE" sz="1800" dirty="0" smtClean="0">
                <a:hlinkClick r:id="rId3"/>
              </a:rPr>
              <a:t>pascal.poty@adn.aei.be</a:t>
            </a:r>
            <a:r>
              <a:rPr lang="fr-BE" sz="1800" dirty="0" smtClean="0"/>
              <a:t> </a:t>
            </a:r>
            <a:endParaRPr lang="fr-BE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4572000" y="903470"/>
            <a:ext cx="38336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2C6DB4"/>
                </a:solidFill>
                <a:latin typeface="Calibri" panose="020F0502020204030204" pitchFamily="34" charset="0"/>
                <a:ea typeface="+mj-ea"/>
                <a:cs typeface="+mj-cs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85715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blic servi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5" b="33535"/>
          <a:stretch/>
        </p:blipFill>
        <p:spPr bwMode="auto">
          <a:xfrm>
            <a:off x="2520000" y="0"/>
            <a:ext cx="6623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20000" y="-14"/>
            <a:ext cx="6624000" cy="2520014"/>
          </a:xfrm>
          <a:prstGeom prst="rect">
            <a:avLst/>
          </a:prstGeom>
          <a:solidFill>
            <a:srgbClr val="A90B1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60000"/>
            <a:ext cx="9144000" cy="3854114"/>
          </a:xfrm>
        </p:spPr>
        <p:txBody>
          <a:bodyPr wrap="square" anchor="t" anchorCtr="0">
            <a:spAutoFit/>
          </a:bodyPr>
          <a:lstStyle/>
          <a:p>
            <a:pPr marL="2424113"/>
            <a:r>
              <a:rPr lang="fr-BE" b="1" dirty="0">
                <a:solidFill>
                  <a:schemeClr val="bg1"/>
                </a:solidFill>
              </a:rPr>
              <a:t>Strategic objective 3.1</a:t>
            </a:r>
            <a:r>
              <a:rPr dirty="0"/>
              <a:t/>
            </a:r>
            <a:br>
              <a:rPr dirty="0"/>
            </a:br>
            <a:r>
              <a:rPr lang="fr-BE" b="1" dirty="0" err="1">
                <a:solidFill>
                  <a:schemeClr val="bg1"/>
                </a:solidFill>
              </a:rPr>
              <a:t>Accelerate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digitalization and the openness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the public services</a:t>
            </a:r>
            <a:endParaRPr lang="fr-BE" b="1" dirty="0">
              <a:solidFill>
                <a:schemeClr val="bg1"/>
              </a:solidFill>
            </a:endParaRPr>
          </a:p>
          <a:p>
            <a:r>
              <a:rPr lang="en-US" b="1" dirty="0"/>
              <a:t>Development</a:t>
            </a:r>
            <a:r>
              <a:rPr lang="fr-BE" b="1" dirty="0"/>
              <a:t> axes :</a:t>
            </a:r>
          </a:p>
          <a:p>
            <a:pPr lvl="1"/>
            <a:r>
              <a:rPr dirty="0"/>
              <a:t>3.1.1. Develop the digital expertise of public sector employees</a:t>
            </a:r>
            <a:r>
              <a:rPr lang="fr-BE" dirty="0"/>
              <a:t>.</a:t>
            </a:r>
            <a:endParaRPr dirty="0"/>
          </a:p>
          <a:p>
            <a:pPr lvl="1"/>
            <a:r>
              <a:rPr dirty="0"/>
              <a:t>3.1.2. Develop the culture of data and </a:t>
            </a:r>
            <a:r>
              <a:rPr lang="fr-BE" dirty="0" err="1"/>
              <a:t>implement</a:t>
            </a:r>
            <a:r>
              <a:rPr dirty="0"/>
              <a:t> a strategy </a:t>
            </a:r>
            <a:r>
              <a:rPr lang="fr-BE" dirty="0"/>
              <a:t>to open</a:t>
            </a:r>
            <a:r>
              <a:rPr dirty="0"/>
              <a:t> public data.</a:t>
            </a:r>
          </a:p>
          <a:p>
            <a:pPr lvl="1"/>
            <a:r>
              <a:rPr dirty="0"/>
              <a:t>3.1.3. Develop a digital administration with high added</a:t>
            </a:r>
            <a:r>
              <a:rPr lang="fr-BE" dirty="0"/>
              <a:t> value</a:t>
            </a:r>
            <a:r>
              <a:rPr dirty="0"/>
              <a:t>, focused on </a:t>
            </a:r>
            <a:r>
              <a:rPr lang="en-US" dirty="0"/>
              <a:t>customer’s </a:t>
            </a:r>
            <a:r>
              <a:rPr dirty="0"/>
              <a:t>uses and service</a:t>
            </a:r>
            <a:r>
              <a:rPr lang="fr-BE" dirty="0"/>
              <a:t>s</a:t>
            </a:r>
            <a:r>
              <a:rPr dirty="0"/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" b="2926"/>
          <a:stretch/>
        </p:blipFill>
        <p:spPr>
          <a:xfrm>
            <a:off x="0" y="0"/>
            <a:ext cx="2520000" cy="25200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dirty="0"/>
              <a:t>Find out more</a:t>
            </a:r>
            <a:r>
              <a:rPr lang="fr-BE" dirty="0"/>
              <a:t> </a:t>
            </a:r>
            <a:r>
              <a:rPr dirty="0"/>
              <a:t>: www.digitalwallonia.be/wallonie-numerique-secteurs-publics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35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063362"/>
            <a:ext cx="9144000" cy="4731277"/>
          </a:xfrm>
        </p:spPr>
        <p:txBody>
          <a:bodyPr rIns="108000"/>
          <a:lstStyle/>
          <a:p>
            <a:pPr lvl="1"/>
            <a:r>
              <a:rPr lang="fr-BE" b="1" dirty="0"/>
              <a:t>Open Data. </a:t>
            </a:r>
            <a:r>
              <a:rPr lang="fr-BE" dirty="0" err="1"/>
              <a:t>Datasets</a:t>
            </a:r>
            <a:r>
              <a:rPr lang="fr-BE" dirty="0"/>
              <a:t> </a:t>
            </a:r>
            <a:r>
              <a:rPr lang="fr-BE" dirty="0" err="1"/>
              <a:t>coming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dirty="0"/>
              <a:t> different levels of public services</a:t>
            </a:r>
            <a:r>
              <a:rPr lang="fr-BE" dirty="0"/>
              <a:t>, </a:t>
            </a:r>
            <a:r>
              <a:rPr lang="fr-BE" dirty="0" err="1"/>
              <a:t>with</a:t>
            </a:r>
            <a:r>
              <a:rPr lang="fr-BE" dirty="0"/>
              <a:t> s</a:t>
            </a:r>
            <a:r>
              <a:rPr dirty="0" err="1"/>
              <a:t>ignificant</a:t>
            </a:r>
            <a:r>
              <a:rPr dirty="0"/>
              <a:t> inputs from the geoportal and IWEPS.</a:t>
            </a:r>
            <a:br>
              <a:rPr dirty="0"/>
            </a:br>
            <a:r>
              <a:rPr lang="fr-BE" dirty="0">
                <a:hlinkClick r:id="rId2"/>
              </a:rPr>
              <a:t>data.digitalwallonia.be</a:t>
            </a:r>
            <a:endParaRPr lang="fr-BE" dirty="0"/>
          </a:p>
          <a:p>
            <a:pPr lvl="1"/>
            <a:r>
              <a:rPr lang="fr-BE" b="1" dirty="0"/>
              <a:t>PSI directive. </a:t>
            </a:r>
            <a:r>
              <a:rPr lang="fr-BE" dirty="0"/>
              <a:t>Transcription by the </a:t>
            </a:r>
            <a:r>
              <a:rPr lang="fr-BE" dirty="0" err="1"/>
              <a:t>Walloon</a:t>
            </a:r>
            <a:r>
              <a:rPr lang="fr-BE" dirty="0"/>
              <a:t> </a:t>
            </a:r>
            <a:r>
              <a:rPr lang="fr-BE" dirty="0" err="1"/>
              <a:t>Governement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done</a:t>
            </a:r>
            <a:r>
              <a:rPr lang="fr-BE" dirty="0"/>
              <a:t>. Licences // </a:t>
            </a:r>
            <a:r>
              <a:rPr lang="fr-BE" dirty="0" err="1"/>
              <a:t>federal</a:t>
            </a:r>
            <a:r>
              <a:rPr lang="fr-BE" dirty="0"/>
              <a:t> model.</a:t>
            </a:r>
            <a:br>
              <a:rPr lang="fr-BE" dirty="0"/>
            </a:br>
            <a:r>
              <a:rPr lang="fr-BE" dirty="0">
                <a:hlinkClick r:id="rId3"/>
              </a:rPr>
              <a:t>www.digitalwallonia.be/decret-open-data</a:t>
            </a:r>
            <a:endParaRPr lang="en-GB" dirty="0"/>
          </a:p>
          <a:p>
            <a:pPr lvl="1"/>
            <a:r>
              <a:rPr lang="fr-BE" b="1" dirty="0"/>
              <a:t>Public innovation. </a:t>
            </a:r>
            <a:r>
              <a:rPr dirty="0"/>
              <a:t>The Hackathon Citizens of Wallonia, dedicated to smart cities, aims to support and enhance projects developing applications, services or interactive data visualisation, reusing or facilitating the reuse of public data</a:t>
            </a:r>
            <a:r>
              <a:rPr dirty="0" smtClean="0"/>
              <a:t>.</a:t>
            </a:r>
            <a:r>
              <a:rPr lang="nl-BE" dirty="0" smtClean="0"/>
              <a:t> 2nd edition on March 10-12, 2017 . </a:t>
            </a:r>
            <a:r>
              <a:rPr dirty="0"/>
              <a:t/>
            </a:r>
            <a:br>
              <a:rPr dirty="0"/>
            </a:br>
            <a:r>
              <a:rPr lang="fr-BE" dirty="0">
                <a:hlinkClick r:id="rId4"/>
              </a:rPr>
              <a:t>www.digitalwallonia.be/citizens-of-wallonia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4</a:t>
            </a:fld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Actions </a:t>
            </a:r>
            <a:r>
              <a:rPr lang="fr-BE" dirty="0" err="1"/>
              <a:t>already</a:t>
            </a:r>
            <a:r>
              <a:rPr lang="fr-BE" dirty="0"/>
              <a:t> </a:t>
            </a:r>
            <a:r>
              <a:rPr lang="fr-BE" dirty="0" err="1"/>
              <a:t>engaged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51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5</a:t>
            </a:fld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437"/>
          <a:stretch/>
        </p:blipFill>
        <p:spPr>
          <a:xfrm>
            <a:off x="0" y="-14"/>
            <a:ext cx="2520000" cy="2520000"/>
          </a:xfrm>
          <a:prstGeom prst="rect">
            <a:avLst/>
          </a:prstGeom>
        </p:spPr>
      </p:pic>
      <p:pic>
        <p:nvPicPr>
          <p:cNvPr id="6146" name="Picture 2" descr="Connected territo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3" b="39988"/>
          <a:stretch/>
        </p:blipFill>
        <p:spPr bwMode="auto">
          <a:xfrm>
            <a:off x="2520001" y="0"/>
            <a:ext cx="6623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20000" y="0"/>
            <a:ext cx="6624000" cy="2520014"/>
          </a:xfrm>
          <a:prstGeom prst="rect">
            <a:avLst/>
          </a:prstGeom>
          <a:solidFill>
            <a:srgbClr val="EE27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60000"/>
            <a:ext cx="9144000" cy="4223446"/>
          </a:xfrm>
        </p:spPr>
        <p:txBody>
          <a:bodyPr wrap="square" anchor="t" anchorCtr="0">
            <a:spAutoFit/>
          </a:bodyPr>
          <a:lstStyle/>
          <a:p>
            <a:pPr marL="2424113"/>
            <a:r>
              <a:rPr lang="en-US" b="1" dirty="0">
                <a:solidFill>
                  <a:schemeClr val="bg1"/>
                </a:solidFill>
              </a:rPr>
              <a:t>Strategic objective 4.2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</a:rPr>
              <a:t>Encourage the cutting-edge digital tools across the Wallonia region.</a:t>
            </a:r>
          </a:p>
          <a:p>
            <a:r>
              <a:rPr lang="en-US" b="1" dirty="0"/>
              <a:t>Development axes :</a:t>
            </a:r>
          </a:p>
          <a:p>
            <a:pPr lvl="1"/>
            <a:r>
              <a:rPr lang="en-US" dirty="0"/>
              <a:t>4.2.1. Multiply open places for digital acculturation and experimentation.</a:t>
            </a:r>
          </a:p>
          <a:p>
            <a:pPr lvl="1"/>
            <a:r>
              <a:rPr lang="en-US" dirty="0"/>
              <a:t>4.2.2. Push smart cities in a "Smart Region" vision. </a:t>
            </a:r>
          </a:p>
          <a:p>
            <a:pPr lvl="1"/>
            <a:r>
              <a:rPr lang="en-US" dirty="0"/>
              <a:t>4.2.3. Structure Wallonia's e-health vision on clear priorities, with the support of the Walloon Health Network (</a:t>
            </a:r>
            <a:r>
              <a:rPr lang="en-US" dirty="0" err="1"/>
              <a:t>Réseau</a:t>
            </a:r>
            <a:r>
              <a:rPr lang="en-US" dirty="0"/>
              <a:t> Santé Walloon).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dirty="0"/>
              <a:t>Find out more</a:t>
            </a:r>
            <a:r>
              <a:rPr lang="fr-BE" dirty="0"/>
              <a:t> </a:t>
            </a:r>
            <a:r>
              <a:rPr dirty="0"/>
              <a:t>: www.digitalwallonia.be/wallonie-numerique-territoire-connecte-et-intelligent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74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961378"/>
            <a:ext cx="9144000" cy="1622734"/>
          </a:xfrm>
        </p:spPr>
        <p:txBody>
          <a:bodyPr rIns="108000"/>
          <a:lstStyle/>
          <a:p>
            <a:pPr lvl="1"/>
            <a:r>
              <a:rPr lang="fr-BE" b="1" dirty="0"/>
              <a:t>Smart </a:t>
            </a:r>
            <a:r>
              <a:rPr lang="fr-BE" b="1" dirty="0" err="1"/>
              <a:t>Region</a:t>
            </a:r>
            <a:r>
              <a:rPr lang="fr-BE" b="1" dirty="0"/>
              <a:t> initiative. </a:t>
            </a:r>
            <a:r>
              <a:rPr lang="en-US" dirty="0"/>
              <a:t>“smart cities” approach on a regional scale to enable a genuine impact on the socio-economic development of urban ecosystems. In collaboration with the 5 major cities of Wallonia.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8F71-CE5D-455E-8CE3-ECAC7F5B132B}" type="slidenum">
              <a:rPr lang="fr-BE" smtClean="0"/>
              <a:pPr/>
              <a:t>6</a:t>
            </a:fld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Actions </a:t>
            </a:r>
            <a:r>
              <a:rPr lang="fr-BE" dirty="0" err="1"/>
              <a:t>already</a:t>
            </a:r>
            <a:r>
              <a:rPr lang="fr-BE" dirty="0"/>
              <a:t> </a:t>
            </a:r>
            <a:r>
              <a:rPr lang="fr-BE" dirty="0" err="1"/>
              <a:t>engaged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2617633"/>
            <a:ext cx="7726680" cy="35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6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44000" cy="1440734"/>
          </a:xfrm>
          <a:prstGeom prst="rect">
            <a:avLst/>
          </a:prstGeom>
          <a:solidFill>
            <a:srgbClr val="2E8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b" anchorCtr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fr-BE" sz="4000" dirty="0">
                <a:solidFill>
                  <a:schemeClr val="bg1"/>
                </a:solidFill>
              </a:rPr>
              <a:t>Digital </a:t>
            </a:r>
            <a:r>
              <a:rPr lang="fr-BE" sz="4000" dirty="0" err="1">
                <a:solidFill>
                  <a:schemeClr val="bg1"/>
                </a:solidFill>
              </a:rPr>
              <a:t>Wallonia</a:t>
            </a:r>
            <a:r>
              <a:rPr lang="fr-BE" sz="4000" dirty="0">
                <a:solidFill>
                  <a:schemeClr val="bg1"/>
                </a:solidFill>
              </a:rPr>
              <a:t>: </a:t>
            </a:r>
          </a:p>
          <a:p>
            <a:pPr algn="ctr">
              <a:lnSpc>
                <a:spcPts val="4200"/>
              </a:lnSpc>
            </a:pPr>
            <a:r>
              <a:rPr lang="fr-BE" sz="4000" dirty="0" err="1">
                <a:solidFill>
                  <a:schemeClr val="bg1"/>
                </a:solidFill>
              </a:rPr>
              <a:t>Strategy</a:t>
            </a:r>
            <a:r>
              <a:rPr lang="fr-BE" sz="4000" dirty="0">
                <a:solidFill>
                  <a:schemeClr val="bg1"/>
                </a:solidFill>
              </a:rPr>
              <a:t> for Smart </a:t>
            </a:r>
            <a:r>
              <a:rPr lang="fr-BE" sz="4000" dirty="0" err="1">
                <a:solidFill>
                  <a:schemeClr val="bg1"/>
                </a:solidFill>
              </a:rPr>
              <a:t>Region</a:t>
            </a:r>
            <a:endParaRPr lang="fr-BE" sz="40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2188381"/>
            <a:ext cx="7517129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Theme / Goals/ Focus / Measures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</p:spPr>
        <p:txBody>
          <a:bodyPr/>
          <a:lstStyle/>
          <a:p>
            <a:fld id="{68008F71-CE5D-455E-8CE3-ECAC7F5B132B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9731" y="1509637"/>
            <a:ext cx="8964538" cy="3469393"/>
          </a:xfrm>
        </p:spPr>
        <p:txBody>
          <a:bodyPr/>
          <a:lstStyle/>
          <a:p>
            <a:pPr lvl="1"/>
            <a:r>
              <a:rPr lang="en-GB" dirty="0"/>
              <a:t>Theme 4 of the DSP : « Digital Territory»</a:t>
            </a:r>
            <a:br>
              <a:rPr lang="en-GB" dirty="0"/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It should be considered as a real competitive factor. Connected to high speed and smart, the territory offers unlimited access to digital usages and acts as a catalyst for industrial and economic development.</a:t>
            </a:r>
          </a:p>
          <a:p>
            <a:pPr lvl="1"/>
            <a:r>
              <a:rPr lang="en-GB" dirty="0"/>
              <a:t>Strategic goal 4.2 </a:t>
            </a:r>
            <a:br>
              <a:rPr lang="en-GB" dirty="0"/>
            </a:b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Foster uses of advanced digital all over Wallonia.</a:t>
            </a:r>
          </a:p>
          <a:p>
            <a:pPr lvl="1"/>
            <a:r>
              <a:rPr lang="en-GB" dirty="0"/>
              <a:t>Development focus 4.2.2 </a:t>
            </a:r>
            <a:br>
              <a:rPr lang="en-GB" dirty="0"/>
            </a:br>
            <a:r>
              <a:rPr lang="en-GB" dirty="0"/>
              <a:t>Enrol Smart Cities in a </a:t>
            </a:r>
            <a:r>
              <a:rPr lang="en-GB" b="1" dirty="0"/>
              <a:t>Smart Region </a:t>
            </a:r>
            <a:r>
              <a:rPr lang="en-GB" dirty="0"/>
              <a:t>vision.</a:t>
            </a:r>
          </a:p>
        </p:txBody>
      </p:sp>
      <p:pic>
        <p:nvPicPr>
          <p:cNvPr id="5" name="Picture 2" descr="http://3.bp.blogspot.com/-TA3Sz_l1NYU/Ve5mNQjaF8I/AAAAAAAAk6A/W98AFGhqsgk/s1600/Roland-Berger-logo-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20" y="6391459"/>
            <a:ext cx="874286" cy="4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6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specific « Smart cities » measures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</p:spPr>
        <p:txBody>
          <a:bodyPr/>
          <a:lstStyle/>
          <a:p>
            <a:fld id="{68008F71-CE5D-455E-8CE3-ECAC7F5B132B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878972"/>
            <a:ext cx="9144000" cy="2730729"/>
          </a:xfrm>
        </p:spPr>
        <p:txBody>
          <a:bodyPr/>
          <a:lstStyle/>
          <a:p>
            <a:pPr lvl="1"/>
            <a:r>
              <a:rPr lang="fr-BE" dirty="0"/>
              <a:t>M 34. </a:t>
            </a:r>
            <a:r>
              <a:rPr lang="en-US" dirty="0"/>
              <a:t>Share resources and ensure the consistency of initiatives over a virtual platform and a physical forum.</a:t>
            </a:r>
            <a:endParaRPr lang="fr-BE" dirty="0"/>
          </a:p>
          <a:p>
            <a:pPr lvl="1"/>
            <a:r>
              <a:rPr lang="fr-BE" dirty="0"/>
              <a:t>M 35.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Accelerate Smart Cities projects with a supportive regulatory environment (innovative public procurement and Open Data) and innovative governance.</a:t>
            </a:r>
            <a:endParaRPr lang="fr-BE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BE" dirty="0"/>
              <a:t>M 36. </a:t>
            </a:r>
            <a:r>
              <a:rPr lang="en-US" dirty="0"/>
              <a:t>Implement a supportive environment for the development, test and deployment of Smart cities initiatives at regional scale.</a:t>
            </a:r>
            <a:endParaRPr lang="fr-BE" dirty="0"/>
          </a:p>
        </p:txBody>
      </p:sp>
      <p:pic>
        <p:nvPicPr>
          <p:cNvPr id="5" name="Picture 2" descr="http://3.bp.blogspot.com/-TA3Sz_l1NYU/Ve5mNQjaF8I/AAAAAAAAk6A/W98AFGhqsgk/s1600/Roland-Berger-logo-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20" y="6391459"/>
            <a:ext cx="874286" cy="4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75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_en_cours" id="{671CB675-D2E3-41C5-AC2E-BD7D1C14CC71}" vid="{FE2EDB8F-36E1-465D-8DEE-CD0D77F62F8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813</Words>
  <Application>Microsoft Macintosh PowerPoint</Application>
  <PresentationFormat>Présentation à l'écran (4:3)</PresentationFormat>
  <Paragraphs>186</Paragraphs>
  <Slides>22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Calibri</vt:lpstr>
      <vt:lpstr>Geneva</vt:lpstr>
      <vt:lpstr>MS Gothic</vt:lpstr>
      <vt:lpstr>Open Sans</vt:lpstr>
      <vt:lpstr>Times New Roman</vt:lpstr>
      <vt:lpstr>Arial</vt:lpstr>
      <vt:lpstr>Thème Office</vt:lpstr>
      <vt:lpstr>think-cell Slide</vt:lpstr>
      <vt:lpstr>Présentation PowerPoint</vt:lpstr>
      <vt:lpstr>Vision</vt:lpstr>
      <vt:lpstr>Présentation PowerPoint</vt:lpstr>
      <vt:lpstr>Actions already engaged</vt:lpstr>
      <vt:lpstr>Présentation PowerPoint</vt:lpstr>
      <vt:lpstr>Actions already engaged</vt:lpstr>
      <vt:lpstr>Présentation PowerPoint</vt:lpstr>
      <vt:lpstr>Theme / Goals/ Focus / Measures</vt:lpstr>
      <vt:lpstr>3 specific « Smart cities » measures</vt:lpstr>
      <vt:lpstr>Smart City : Context</vt:lpstr>
      <vt:lpstr>Smart City : Definition</vt:lpstr>
      <vt:lpstr>Why a strategy for Smart Region?  Context and issues </vt:lpstr>
      <vt:lpstr>Présentation PowerPoint</vt:lpstr>
      <vt:lpstr>Présentation PowerPoint</vt:lpstr>
      <vt:lpstr>Balancing a dual approach to reduce potential friction zones</vt:lpstr>
      <vt:lpstr>Teaming up</vt:lpstr>
      <vt:lpstr>Momentum for a Smart Region</vt:lpstr>
      <vt:lpstr>Momentum for a Smart Region</vt:lpstr>
      <vt:lpstr>How to turn this Smart Region  strategy into reality?</vt:lpstr>
      <vt:lpstr>How to turn this Smart Region  strategy into reality?</vt:lpstr>
      <vt:lpstr>In line with EU SCC approach</vt:lpstr>
      <vt:lpstr>Présentation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 Blavier</dc:creator>
  <cp:lastModifiedBy>Lisa Lombardi</cp:lastModifiedBy>
  <cp:revision>143</cp:revision>
  <dcterms:created xsi:type="dcterms:W3CDTF">2015-10-05T16:02:29Z</dcterms:created>
  <dcterms:modified xsi:type="dcterms:W3CDTF">2017-03-01T10:55:29Z</dcterms:modified>
</cp:coreProperties>
</file>